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12088" r:id="rId2"/>
    <p:sldId id="12111" r:id="rId3"/>
    <p:sldId id="12090" r:id="rId4"/>
    <p:sldId id="12091" r:id="rId5"/>
    <p:sldId id="12092" r:id="rId6"/>
    <p:sldId id="12093" r:id="rId7"/>
    <p:sldId id="12094" r:id="rId8"/>
    <p:sldId id="12095" r:id="rId9"/>
    <p:sldId id="12119" r:id="rId10"/>
    <p:sldId id="12099" r:id="rId11"/>
    <p:sldId id="12096" r:id="rId12"/>
    <p:sldId id="12121" r:id="rId13"/>
    <p:sldId id="12120" r:id="rId14"/>
    <p:sldId id="12097" r:id="rId15"/>
    <p:sldId id="12098" r:id="rId16"/>
    <p:sldId id="12100" r:id="rId17"/>
    <p:sldId id="12122" r:id="rId18"/>
    <p:sldId id="12123" r:id="rId19"/>
    <p:sldId id="12124" r:id="rId20"/>
    <p:sldId id="12125" r:id="rId21"/>
    <p:sldId id="12126" r:id="rId22"/>
    <p:sldId id="12129" r:id="rId23"/>
    <p:sldId id="12128" r:id="rId24"/>
    <p:sldId id="12102" r:id="rId25"/>
    <p:sldId id="12104" r:id="rId26"/>
    <p:sldId id="12133" r:id="rId27"/>
    <p:sldId id="12130" r:id="rId28"/>
    <p:sldId id="12131" r:id="rId29"/>
    <p:sldId id="12132" r:id="rId30"/>
    <p:sldId id="12103" r:id="rId31"/>
    <p:sldId id="12105" r:id="rId32"/>
    <p:sldId id="12134" r:id="rId33"/>
    <p:sldId id="12135" r:id="rId34"/>
    <p:sldId id="12106" r:id="rId35"/>
    <p:sldId id="12136" r:id="rId36"/>
    <p:sldId id="12107" r:id="rId37"/>
    <p:sldId id="12137" r:id="rId38"/>
    <p:sldId id="12138" r:id="rId39"/>
    <p:sldId id="12139" r:id="rId40"/>
    <p:sldId id="12108" r:id="rId41"/>
    <p:sldId id="12140" r:id="rId42"/>
    <p:sldId id="12112" r:id="rId43"/>
    <p:sldId id="12113" r:id="rId4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61"/>
    <p:restoredTop sz="96104"/>
  </p:normalViewPr>
  <p:slideViewPr>
    <p:cSldViewPr snapToGrid="0">
      <p:cViewPr varScale="1">
        <p:scale>
          <a:sx n="95" d="100"/>
          <a:sy n="95" d="100"/>
        </p:scale>
        <p:origin x="192" y="7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09:51:06.156"/>
    </inkml:context>
    <inkml:brush xml:id="br0">
      <inkml:brushProperty name="width" value="0.35" units="cm"/>
      <inkml:brushProperty name="height" value="0.35" units="cm"/>
      <inkml:brushProperty name="color" value="#FFFFFF"/>
    </inkml:brush>
  </inkml:definitions>
  <inkml:trace contextRef="#ctx0" brushRef="#br0">198 887 24575,'10'20'0,"-1"0"0,1-1 0,0 1 0,0-1 0,-1 1 0,1-1 0,0 1 0,0 0 0,-1-1 0,1 1 0,0 0 0,0-1 0,1 5 0,1 0 0,-2-2 0,-4-6 0,-6-8 0,-8-8 0,-7-9 0,-4-6 0,-3-2 0,2-2 0,1 1 0,5 3 0,0-3 0,-1-2 0,1 0 0,0 0 0,2 4 0,1 2 0,2 5 0,-7 2 0,11 10 0,-3 2 0,13 10 0,6 7 0,3 1-197,-5-9 0,0 1 1,1 1-1,2 0 0,0 0 56,0-1 1,1 2-1,2-1 1,0 1-1,-1-1 1,0 0-1,-1-1-56,1 1 0,-2 0 1,1-2-1,-1 0 0,0-1-49,3 0 0,1-1 0,-2-1 0,-3-3-402,-1-1 648,-3-3 0,1 2 0,-6-8 0,-2-1 0,-3-15 0,-7 1 0,-4-3 0,2 2 0,5 5 0,0 1 0,-5-6 0,-3-2 0,2 3 491,2 6 1,2 2 491,-5-5-492,1-2 1,0 1 491,4 5-331,-2-5-652,6 11 0,-2-4 0,1 5 0,-1-3 0,-7-1 0,7 2 0,-2 1 0,-1-1 0,1 0 0,-3 0 0,8 5 0,1 3 0,1-1 0,-4 0 0,2-2 0,-5 0 0,2 0 0,-2 0 0,4 0 0,2 0 0,-3 0 0,2 0 0,-1 0 0,1 0 0,1-2 0,-4 2 0,4-4 0,-6 3 0,7-3 0,-5 4 0,0-6 0,1 3 0,-1-1 0,3 2 0,1 2 0,-1-2 0,-3 0 0,2 0 0,-1-2 0,-1 1 0,2 1 0,-2 0 0,5 0 0,-1 2 0,1-2 0,-2 0 0,1 1 0,0-3 0,0 4 0,1-2 0,0 4 0,5 4 0,7 8 0,-4-4 0,1 1 0,4 6 0,-1-1 0,0 0 0,-5-10 0,6 13 0,3-5 0,0-1 0,0 4 0,-3-7 0,1 1 0,-2-2 0,-3 0 0,2 2 0,0-1 0,-3-1 0,1 1 0,-2-3 0,-1-1 0,2-2 0,-1 4 0,-1-3 0,1 5 0,2 1 0,-1-4 0,1 5 0,0-5 0,-3-1 0,3 2 0,2 0 0,-1 1 0,1 0 0,0-2 0,1 0 0,-5-1 0,2-4 0,-1 5 0,3 0 0,-3-3 0,1 3 0,1-1 0,-3 0 0,9 10 0,-8-8 0,6 5 0,-7-7 0,0 0 0,-1-1 0,1 3 0,1-2 0,-4 1 0,8 12 0,-6-11 0,5 10 0,-5-14 0,-2 0 0,1 0 0,1 6 0,3 1 0,0-1 0,1 6 0,-4-8 0,1 3 0,2 0 0,-4-4 0,3 1 0,-4-3 0,3-3 0,-1 1 0,5 5 0,-3-2 0,1 4 0,-1-6 0,-3 2 0,3 6 0,-2-2 0,1 4 0,-1-2 0,0-2 0,-1 2 0,1-4 0,-1-1 0,-1 1 0,5 3 0,-4-2 0,2 1 0,0 6 0,-4-5 0,4 2 0,0 1 0,-2 0 0,4 4 0,-3-11 0,1 4 0,-1-5 0,8 12 0,-5-10 0,3 5 0,-4-5 0,-4-3 0,5 1 0,-1 0 0,0-1 0,-1 1 0,-2 0 0,3 1 0,-2-1 0,2 4 0,-2-5 0,2 3 0,-1-2 0,-1-1 0,1 1 0,0 0 0,-1-1 0,2 1 0,-3-2 0,1-1 0,1 0 0,-1-2 0,1 3 0,-1-2 0,3 4 0,-3-1 0,3-1 0,0 0 0,-1-4 0,6 2 0,-4-2 0,5 0 0,-5 0 0,11 0 0,-11 0 0,8 0 0,-7-5 0,4-6 0,-5 4 0,1-4 0,-4-3 0,1-5 0,-2-3 0,0 1 0,1 1-328,-1-3 0,0 2 0,-1-4 187,-2 5 1,0-2-1,-1-2 1,-1 0-1,0-1 1,-2 0-1,0 2 0,-1-1 1,-2 1-1,0 0 1,-1 0-1,0 0 1,0 1-1,0 0-4,0 1 1,0 0-1,0 1 1,0 0-1,-1 0 1,-1-1 144,2 0 0,-2 0 0,1-1 0,-1 0 0,0 0 0,-1 0 0,1 2 0,-1 1 0,0 0 0,-1 1 0,0 2 0,0-1 0,0 2 0,1-2 0,0 0 0,0-1 0,1 1 0,-1 0 0,1 0 0,0 2-134,-4-5 0,0 1 0,0 2 0,1 2 134,0 1 0,1 1 0,1 4-7,-2 1 7,0 2 0,-2 0 0,-2 1 0,-2 1 0,-1 2 0,-1-1 0,0-1 0,0 0 0,-1 1 0,3 2 0,-1-1 0,1 2 0,1-1 0,-3 1 0,1 0 0,0 0 0,1 0 983,1 2-492,6 1 1,1 1 491,3 3-492,-1 7 1,-3 5-352,3-5 1,-1 0 0,1 2-449,0 1 1,1 1 0,-1 1 307,-1 0 0,0 0 0,5 1 0,7-2 0,4 1 0,3 0 0,-2-2 0,1 3 0,2-2 0,2 1 0,3 0 0,-1-6 0,2-11 0,-1-5 0,0-3 0,1-3 0,-2 1 0,2 0 0,0-2 0,-1-1-246,0-1 0,-2-2 0,0 0 0,0 0 0,0-1 0,1 1 0,-2-1 0,-2-1 184,-3-1 0,-1-1 0,-3-2 1,-3 1 61,-6-2 0,-3 0 0,-4-2 0,1 2 0,2 3 0,1-1 0,2 3 0,-2-1-81,-2 2 0,-2-2 1,0 1-1,0 1 1,4 3 80,1 1 0,2 2 805,-5-6-805,2 2 0,-2 0 0,1 0 0,-1-1 0,0 3 0,2 1 983,4 6 0,-2-4-833,-3 2 1,-2-2-151,-1-1 0,-2 0 0,1 0 0,-5-3 0,0 0 0,1 0 0,1 1 238,5 4 0,3 1-238,1 1 0,-3-14 0,7 3 0,1-2 0,0 0 0,0 0 0,0-2 0,0-2 0,1-3 0,1 3 0,1 9 0,0 1 0,0-3 0,0 1 0,4 3 0,2-8 0,-1 11 0,5-11 0,-1 8 0,-2 0 0,5-3 0,-8 6 0,2-2 0,-4 10 0,1 18 0,-2-3 0,0 3 0,-1 2 0,1-1-246,-1 1 0,0-1 0,0 2 0,0 0 82,0-1 0,0 3 0,0 0 0,-1 1 0,1-2 0,0-2-82,-1 1 0,1-2 0,0 0 0,0 1 152,0 3 0,1 1 0,0 1 0,-1-1 0,1-6 94,0 2 0,1-3 0,0 2 0,0 1 0,-2-8 0,-1-11 0,0-11 0,0-14 0,0-2 0,0 5 0,-1-2 0,1 0 0,1-2-141,0 5 1,0 0-1,0-2 1,1 0-1,-1 0 1,1 1-1,-1 1-56,0-3 0,0 1 1,0 1-1,0 0 0,0 1-49,1-5 0,1 1 0,0 2 0,-1 5 1229,3-4 0,-3-2-253,2 14-730,0 1 0,-1 4 0,1 2 983,1 1 0,1-1-738,1 11 1,2 7 0,0 4 0,-1-1-492,-1 0 0,-3-1 0,0 3 0,1 1 123,0-2 0,-1 2 0,1 1 0,0 1 0,0 1 0,0 0 0,-1 0 0,0 0 13,-2-4 1,0 1 0,0 0 0,0 1-1,0-1 1,-1 0 0,0 1 0,0-2-1,0 1-13,1 1 0,-1 0 0,0 1 0,-1-2 0,1 1 0,-1-1 0,1 0 0,0-1-41,-1 3 0,1-1 0,0-1 0,-1 0 0,1-1 0,0 0-82,2 3 0,-1 0 0,1-3 0,-1-3-246,0-5 0,0-1 0,3 12 0,1-8-340,-2-23 832,2-15 0,-3 9 0,0-5 0,1-3 0,1-3 0,-1-1 0,1-2 0,0 1 0,0 0 0,-1 3 0,0 2-84,-1-2 1,0 2 0,-1 1-1,0 0 1,1-1 0,1-4 83,-1 6 0,1-4 0,0 0 0,1-1 0,0-2 0,-1 0 0,1 1 0,0 1 0,-1-1 0,0 3 0,-1 2 0,-1 2 0,1-7 0,-2 3 0,0 3 0,1 0 327,1-1 1,0 1 0,0 5 655,-2 0-656,2 25 1,0 13 0,0 1-574,1-8 0,-1 0 0,0 1 0,0 4 156,0-4 1,-1 2-1,0 3 1,0 1 0,1 2-1,-1 0 1,1 0 0,-1-1-1,0-1 1,1 0-1,-1-4-74,0 4 0,1-3 0,0-1 0,-1 1 0,1-1 0,0 4 54,-1-3 1,0 3 0,1 2 0,-1 0-1,0 0 1,1-2 0,-1-1 0,0-4-1,0-4-203,3 3 1,-1-5 1295,3-1 0,-1-31-656,-4 5 1,-1-3 0,1-3-492,0 0 0,1-1 0,-1-3 0,1-1 0,-1 0 0,0 1 0,0 1 0,-1 1 0,0-1 0,0 0 0,0-1 0,0-3 82,0 6 0,0-1 0,0-3 0,-1 1 0,2-2 0,-2 0 0,2 0 0,-2 0 0,1 2 0,0 0 0,-1 3 0,1 1 41,-1-5 0,0 3 1,0 1-1,0 0 0,0-2 181,0 0 0,0-6 1,0-1-1,0 2 1,0 4-1,0 7 1,0 11 842,0 12-492,3 6 1,1 5-313,0-2 0,0 2 0,0 3 0,0 1 0,0 2-247,0-4 1,-1 1 0,0 3-1,1 0 1,-1 1 0,0 1-1,1-1 1,-1 0 0,0 0-1,1-1 1,-1-2 67,1 2 0,-1-1 0,1-1 0,0-1 0,-1 1 0,1 0 0,0 0 0,-1 3-90,0-3 1,0 2-1,0 2 1,-1 0 0,1 0-1,0 0 1,0 0 0,-1-2-1,1-1 1,-1-3-1,0-1-156,1 3 0,0-2 0,-1-3 0,0-1 737,1 8 1,0-3 491,0 1-492,-8-34 1,-2-9-396,2 5 1,-1 0 0,-1-4-85,0 4 0,-1-3 0,-2-1 1,1 0-1,0 0 0,1 3-12,0-4 0,1 1 0,-1 0 0,-1 0 0,-1-3 0,0 4 0,1 13 0,1 18 0,2 14 0,0 1 0,0-5 0,-1 1 0,1 3 0,1-8 0,0 3 0,0 1 0,0 1 0,-1 0 0,2-1 0,-1 0-115,0-1 0,1 1 0,-1-2 0,1 1 0,0 0 0,1 0 115,-2 3 0,2 1 0,0 0 0,0-2 0,0-1 0,1-1 0,-1-2 0,1 0 0,1-1 327,1 2 1,1-1 0,1-2 163,0-3 1,1-1-1,1 2 1,0-2-216,3-1 117,-1-1-393,-2-8 983,-2 4-656,-6-19 1,-3-13 0,-1 0-1,3 5 1,-1 1 0,-1-3-433,2 2 0,-2-1 1,1-2-1,0 1 1,0 2 104,-1-3 0,0 2 0,2 2 0,-1 1 0,1 4 0,-3 7 0,-1 5 0,1 0 0,-2-3 0,-1 0 0,6 1 983,-5-1-15,8 3-968,-6-6 0,1-2 0,3 2 0,2 1 0,6 9 0,1 21 0,1-7 0,1 4 0,0 2-164,-1-1 0,0 2 0,-1 2 0,1 0 0,0 0 0,-1-3 44,2 3 0,0-3 0,-1 1 0,1 1-44,-1-2 0,1 3 0,0 0 0,-1-1 0,1-2 0,-2-2-164,0-2 0,0-2 0,-1-1 285,4 5 0,-1-1 43,-1-1 0,-1-5 0,-2-5 0,1-5 983,0 2-661,5 7 661,-4-3 0,4 8-736,-4-7-247,-1-4 0,2 0 0,-4-3 0,1 3 0,2 5 0,-1-5 0,3 7 0,-3-6 0,0 3 0,-1 0 0,3 6 0,-2-6 0,2 4 0,-1-3 0,-3-5 0,5 11 0,-6-10 0,2 3 0,-3 0 0,-2-6 0,-1 3 0,-8-10 0,-3-5 0,3-2 0,-1-3 0,0 0 0,-4 1 0,0-2 0,5 0 0,1-1 0,3 4 0,0 4 0,4 0 0,-1 0 0,2 2 0,-3-15 0,2 8 0,0-9 0,0 11 0,1-1 0,-2 9 0,0 0 0,2 1 0,-1-1 0,1-1 0,-3-2 0,1 3 0,0-3 0,-3 2 0,6-1 0,-6 1 0,5 2 0,0 0 0,-1 2 0,1-6 0,-2 5 0,2-5 0,-3 6 0,5-4 0,-4 1 0,3 1 0,0-2 0,-2 4 0,3-4 0,-3 4 0,2-4 0,-2 3 0,1-6 0,-2 3 0,2-4 0,-4 2 0,4 1 0,-4 1 0,5 0 0,-2 4 0,3-4 0,-5 1 0,4-1 0,-2 0 0,1-1 0,2 1 0,-4-2 0,1-1 0,-1 1 0,0-1 0,-1 3 0,4 0 0,-4 1 0,5-1 0,-3 4 0,1-1 0,-2-3 0,2 1 0,-1-3 0,-1-3 0,2 4 0,-3-3 0,3 4 0,-2 2 0,0-2 0,1 3 0,1-3 0,-2 4 0,4-4 0,-5 2 0,3-3 0,-2 1 0,1 1 0,1 0 0,-2 1 0,-1-7 0,2 4 0,-2-3 0,3 2 0,-1 1 0,1-1 0,-3 0 0,1-1 0,-1 0 0,1 1 0,3 2 0,-2 0 0,-1-6 0,-2 4 0,0-3 0,0 0 0,4 3 0,-4-8 0,-3-4 0,0 0 0,2-1 0,-3 0 0,1 0 0,5 10 0,0-4 0,-3-2 0,-1-4 0,0 3 0,1-7 0,-1 4 0,-2-4 0,3 5 0,4 0 0,-1 1 0,4 5 0,-4-5 0,0-2 0,3 6 0,0 1 0,-1-6 0,0-2 0,0 1 0,0 2 0,2 1 0,-1 1 0,1 0 0,1 0 0,-1 0 0,1-3 0,0 4 0,1-1 0,-2 1 0,0-6 0,-2 13 0,2-3 0,-7-1 0,4 2 0,-7-7 0,6 8 0,-3-4 0,-1 0 0,4 2 0,-5-7 0,4 9 0,-1-3 0,0 8 0,4-5 0,1 11 0,0 16 0,2 7 0,0-12 0,1 1 0,-2 3 0,0 4 0,0-5 0,3 3 0,-3-9 0,0-4 0,0-1 0,-1-3 0,0 0 0,-2-2 0,1 1 0,0-4 0,0-1 0,-1-18 0,2 2 0,1-2 0,-2 1 0,1-1 0,2-2 0,1-2 0,0 4 0,0 8 0,0 1 0,1-8 0,1 2 0,0 6 0,-1-1 0,0 1 0,1-4 0,1-3 0,-2 2 0,0 5 0,5-8 0,-5 1 0,1 4 0,0-9 0,-4 8 0,4 3 0,-4 2 0,2-9 0,-2 11 0,1-8 0,1 9 0,2 1 0,0-14 0,2 6 0,-1-5 0,1 6 0,-4 7 0,0-3 0,-2 0 0,1 0 0,0-2 0,-1 0 0,1-1 0,-1 0 0,0 0 0,0 0 0,0 1 0,2 5 0,-2-4 0,2 7 0,-1 0 0,0-1 0,3-17 0,-3 10 0,1 0 0,0-1 0,-1 4 0,1 3 0,-2 0 0,1 2 0,3-5 0,0 2 0,-1-2 0,-1 4 0,0 0 0,-2 1 0,2 0 0,-1 1 0,0-1 0,2 2 0,-1-1 0,1 0 0,1 2 0,1-1 0,-1 2 0,6 0 0,3 0 0,-5-2 0,3 2 0,-9-2 0,2 2 0,-1 2 0,9 3 0,-7-2 0,7 1 0,-7-2 0,-1-2 0,-1 4 0,-1-2 0,-12 7 0,-6-1 0,4 0 0,0-1 0,-2 0 0,1-2 0,-2-1 0,-2-1 0,-1 1 0,4-1 0,-1-1 0,1 0 0,-2 0 0,2-1 0,2 1 0,2-2 0,-8-2 0,18-12 0,0 8 0,0-7 0,0 6 0,0 2 0,0-1 0,1 2 0,1 0 0,2 0 0,0-1 0,-1 3 0,1 0 0,1 6 0,6 7 0,-1 1 0,2 3 0,0 1 0,-3-4 0,-1 1 0,1 1 0,0 4 0,2 1 0,-1 3 0,-1-1-82,-3-2 1,1 0 0,-2 0 0,0 0 0,0-1 81,-1 3 0,0-1 0,0 1 0,0-3 0,1 3 0,0-2 0,-4-4 0,-4 5 0,0-9 0,-1 2 0,-5 4 0,-2 3 0,1-2 0,3-4 0,-1-1 0,-2 4 0,0 1 0,1-7 0,3-6 0,1-5 0,1-5 0,2-3 0,-1-11 0,0-5 0,1 2 0,-1-1 0,3-3-18,2 6 1,0-2 0,2-1-1,1 0 1,-2 1 0,0 2 17,-2-1 0,-1 0 0,0 2 0,2-1-197,3 0 0,1-3 1,2 1-1,-1 3 0,-1 5 36,4 2 161,4-4 0,-3 22 0,1 7 0,1 4 0,0 4-243,-3-4 0,0 2 1,-1-1 242,2 3 0,-1 0 0,-3-4 0,-1 2 0,-1-5 462,-1 2-462,0-3 0,-3-3 983,-3-8-838,-3-2-145,-3-13 0,1-3 0,0-5 0,1 3 0,1 2 0,0 1 0,1-6 0,0-3 0,6 7 396,14 10 1,4 7-397,-7-1 0,0 2 0,0 5 0,2 4 0,-4 3 0,-3 4 0,-4 5 0,-2 0-246,-3-3 0,-2 2 0,-1 0 0,0 0 0,0 2 0,2 1 0,-2 0 0,-3-1 91,-1-1 0,-3 0 0,0-1 1,-1 0-1,2-3 155,1 0 0,1-1 0,-1-1 0,-2 4 0,-1 0 0,4-12 0,6-22 0,4-13 0,1 3 0,2 7 0,1 0 0,0-4 0,1-3 0,1 0 0,1 6 0,7 4 0,1 4 0,-2-1 0,-1 2 0,5 7 0,-14 14 0,-3 9 0,-1 6 0,-2-1 0,0-3-246,0-4 0,-2-2 0,0 1 0,0 2 123,1-1 0,0 2 0,0 2 0,0 1 0,-1-1 0,1 0 0,-2-2 0,0-3-17,-3 2 1,-1-3-1,-1 0 1,1-1 139,-3 5 0,1 0 0,-1-6 983,-7-4-656,10-23 1,3-10 0,3-1-200,4 6 0,2-1 1,1-1-129,-1-2 0,0-1 0,1-1 0,1 0 0,3 3-73,1 3 0,2 2 0,2 0 0,0 0 1,-1 2-1,0 0 73,-1-2 0,-2 0 0,0 2 0,3 6 0,5 6 0,2 5 0,-2 5 0,-4 4-197,-7 2 0,-4 5 1,-3 2-1,0 2 0,1 0 74,2-5 0,-1 2 0,1 0 0,0 1 0,-1 0 0,1-1 0,-1 1 0,0-2-41,0 4 0,-1 0 0,0-1 0,-1 0 0,0-2 0,0 0 409,1 6 1,-1 0 0,-1-5 0,-3-9-166,-9-13-80,4-10 0,-1-8 0,0-4 0,-1 1-164,3 4 0,-1-1 0,0-1 0,0-1 0,1 1 0,0-1 0,0-1 0,0-1 0,0 1 0,1-1 0,0 1 0,0 1-33,-1 0 0,-2 1 1,2 1-1,2 1 0,6 1 272,8-1 1,6 1 0,2 3 0,-3 6-76,0 8 0,0 4 0,4 2 0,3 2 0,-1 3 0,-4 2 0,-9 3 0,-2 2 0,-3 3 0,0-1 0,0-2 0,4 4 0,-1-2 0,-3 1 0,-5-1 0,-3 2 0,-1-3 0,-2-7 491,-5-9 1,-2-8-247,2-1 1,-1-3 0,-1-1 0,2 0-135,1-1 0,1 0 1,0-3-112,2-3 0,-1-4 0,1 0 0,1 0 0,2 3 0,-1-2 0,3 1 0,-1-3 0,0-2 0,7 10 327,12 17 1,8 11 0,-4-1 163,-4-5 1,0 2-247,2 4 1,2 4 0,-2 0 0,-4-4 397,-4 7-643,-3-6 0,-4-4 491,-15-16 1,-4-7-1,8 6 1,0 0-484,-1-2 1,-3 0-1,0-1 1,3 2-9,0 2 0,3 0 0,-4-2 0,2 1 0,2 5 0,-2-2 0,1 2 0,-7 0 0,9 0 0,1 0 0,4 2 0,-1 0 0,-1 4 0,3 0 0,1 1 0,5-3 0,-3 2 0,2-3 0,-5 5 0,0-5 0,0 2 0,-7-2 0,6-1 0,-5 1 0,5-3 0,-4 2 0,3-1 0,-3 3 0,6-1 0,-1-1 0,2 2 0,-2 0 0,2 1 0,0 1 0,-1-4 0,0 0 0,0 0 0,-1-2 0,1 2 0,-2-2 0,1 2 0,-1-2 0,0 4 0,0-3 0,1 1 0,-4 0 0,1-2 0,-2 2 0,3-4 0,0 0 0,-2-7 0,2 8 0,0-3 0,3 7 0,2 1 0,-2 0 0,2 1 0,4 3 0,1-4 0,0 2 0,1-3 0,-4-2 0,0 1 0,0 3 0,-2 3 0,1-1 0,1 3 0,2-7 0,-2 3 0,1-6 0,12 11 0,-3-7 0,-1 3 0,0 0 0,6-1 0,3-1 0,-3-3 0,1-1 0,-1-1 0,0 0 0,-1 1 0,0 0 0,4 2 0,-9 4 0,-5-5 0,3 6 0,5-5 0,-4 2 0,2 2 0,5 3 0,3 0 0,-2 0 0,-3-2 0,0 0 0,1 1 0,0 2 0,-4-3 0,-5 0 0,-2-1 0,3 7 0,1-1 0,1 1 0,-1 2 0,0 0 0,1-1 0,-1-1 0,-1 1 0,-1-2 0,-2-10 0,1 7 0,7 4 0,-8-5 0,3 3 0,2 4 0,-1-1 0,-1 0 0,0 0 0,3 5 0,0 0 0,-5-8 0,0 1 0,0-1 0,-1-2 0,0 2 0,0-2 0,1 2 0,-2 1 0,1-1 0,-1 1 0,1 0 0,-1 1 0,1-1 0,1 9 0,-3-15 0,1 5 0,-1 2 0,-1-6 0,0 11 0,-2 5 0,0-5 0,0-7 0,0 1 0,0 6 0,2-5 0,-1 6 0,3 0 0,-4-8 0,4 6 0,-3-12 0,3 3 0,-4-5 0,3 1 0,-2-1 0,0 0 0,-1 0 0,0 0 0,-1-1 0,-1-1 0,-2-2 0,-5-10 0,-1-2 0,0-1 0,-1-2 0,-3-4 0,2 3 0,1-1 0,1 0 0,0 3 0,7 9 0,-1-8 0,-2-7 0,1-3 0,1 4 0,0-4 0,1 0 0,1 5 0,-1-4 0,0-1 0,1 2 0,1 2 0,2-6 0,3 4 0,0 3 0,0 3 0,-3-1 0,-8-6 0,4 12 0,-3-12 0,4 4 0,1-3 0,1 3 0,-1-1 0,0 1 0,-1-4 0,1 7 0,-1 10 0,2-1 0,-2-4 0,2-2 0,0 0 0,0-3 0,0-8 0,-3 17 0,0 1 0,-2 1 0,5 2 0,2 0 0,1-12 0,0-5 0,1-2 0,0-1 0,-2 2 0,-1-2 0,0 0 0,-1 0-328,0-2 0,-1 1 0,-1 1 255,0 0 1,0-1-1,-2 3 73,-3-3 0,0 3 0,1 4 0,2 2 0,-4-7 0,2 3 0,3 9 0,-5-6 0,0-1 0,1 1 491,-2-1 1,0 0-273,2 4-219,0 5 0,0-3 0,4 7 0,-5 1 0,-3 4 0,0 2 0,-1 1 0,1 4 0,2 2 0,6 5 0,3 1 0,-3 3 0,0 0 0,3-1 0,1 0 0,-2-4 0,1-1 0,2 2 0,3 7 0,-5-7 0,0 0 0,2-4 0,-1 1 0,-1 1 0,0-2 0,2 0 0,-2-3 0,3-1 0,3 5 0,-4-6 0,6 3 0,-5-8 0,4 2 0,-3-10 0,3-5 0,1-5 0,-4-2 0,0-6 0,-2-1 0,1 2-246,1 4 0,-1 2 0,1 0 0,-2-1 157,0-2 1,0-1 0,-1 0-1,0 2 1,-1 2 88,0 0 0,-1 3 0,-3 1 0,3 9 0,0 1 0,-2 16 0,-1 15 0,0-1 0,2-7 0,0-1 0,-1 3-197,1 0 0,-1 3 1,1 0-1,-1 1 0,2-4-23,0 0 0,0-2 0,2-1 220,-1 5 0,2-6 0,3-10 983,-3-8-664,0-2-319,0-12 0,0-9 0,0-3 0,0 3 0,-1 5 0,0 0 0,-1-1-164,1 0 0,-1-1 0,1-3 0,-1 1 0,0 1 0,-1 2-45,-2-1 0,0 1 1,0 3 699,-3-4 1,0 4 140,-2-4-632,7 12 0,-2-11 0,2 6 0,-1-1 0,-1 0 983,1 7-203,-2-10-780,2 11 0,0-1 0,0-4 0,1-2 0,-2-4 0,0-6 0,-1 13 0,0-4 0,2 8 0,-4-6 0,4 8 0,-2 4 0,1-4 0,-6 0 0,0-4 0,-1 1 0,-2-3 0,0-4 0,-2-3 0,1 1 0,1 5 0,1-1 0,0-2 0,-1-2 0,5 5 0,6 7 0,2-1 0,1 3 0,2-2 0,-1 4 0,1-4 0,0 2 0,1-7 0,-3 4 0,3-3 0,-3 4 0,0 0 0,1 1 0,-1 1 0,2-3 0,-2 1 0,2-9 0,-6 6 0,2-4 0,-3 5 0,4 4 0,1 2 0,8 5 0,1 2 0,0 1 0,5 4 0,-5-5 0,0 3 0,-4 3 0,-2 4 0,1 4 0,-1 2 0,1 0 0,-1-1 0,0-1-197,0 0 0,0-1 1,-1 0-1,1 2 0,0 2 115,0-6 0,-1 1 0,0 2 0,1 1 0,0 1 0,0 0 0,0 1 0,-1-1 0,1 0 0,0-1 0,-1-1 0,0-1-59,1 5 1,0-1-1,-1 0 1,0-1-1,1-1 1,-1 0-1,0 0-23,0 1 0,0 0 0,0 0 0,0-1 0,0-1 0,0-2-164,1 8 0,0-3 0,-1-5-656,-2-4 842,0-2 142,-5 9 0,0-5 0,0 3 0,0 1 0,-1-4 0,2 0 0,-2 0 0,1 4 0,-1 4 0,-1 0 0,2-5 0,1-5 0,0 0 0,0 1 0,1 2 0,-1-1 0,0 1 0,1 2 0,1-2 0,0 2 0,0-2 0,0-4 0,0 0 0,0 2 0,0 0 0,0 1 0,1 5 0,1 0 0,0-2 0,0 1 0,0-1 0,1 2 0,0 0 327,2-2 1,1 0 0,-1-2 163,-1 2 1,-1-2-1,3 1 1,0-3 491,-5-4 0,1-6-364,2 5-619,0-4 0,-2-1 512,1 1-512,-1-5 0,0 2 0,1-4 0,5 4 0,7-3 0,2 0 0,-2-1 0,-7 0 0,-6 2 0,1-1 0,-1 6 0,0-4 0,4 18 0,-1-9 0,-1 0 0,1 0 0,2 1 0,-3-3 0,-1-2 0,0 2 0,1-1 0,-2 1 0,3 4 0,-2-7 0,2 5 0,-1-4 0,-2-3 0,1-1 0,-2 0 0,2-3 0,-1 4 0,3-4 0,-1 3 0,1-4 0,2 0 0,-2 0 0,5-6 0,-4 1 0,2-6 0,-1-1 0,1 2 0,4-5 0,-8 13 0,-1 2 0,5-3 0,7 3 0,2 0 0,2-3 0,-3 3 0,1 0 0,-3 0 0,-1 0 0,-2 0 0,2 0 0,3 2 0,0-1 0,0 0 0,3 2 0,-3 0 0,-8-2 0,5 4 0,4-1 0,-2-1 0,2 0 0,-7 1 0,0-1 0,3-1 0,1 0 0,5 3 0,0 0 0,-1-3 0,-4 1 0,3 1 0,-2 0 0,-1-2 0,-2 1 0,7 1 0,0 0 0,-5-1 0,1-1 0,0 0 0,0 0 0,-2-1 0,0-1 0,-1 0 0,-2 0 0,-2 0 0,12 0 0,-3 0 0,-2 0 0,2 0 0,-3 0 0,3 0 0,-2 0 0,2 0 0,-3 0 0,-1 0 0,8 0 0,-2-2 0,-1 0 0,3 1 0,-2-2 0,-8 5 0,3 0 0,2 0 0,-4-1 0,2 0 0,0 2 0,1 0 0,0-1 0,5-2 0,-2 1 0,-5 1 0,-1-1 0,3 1 0,-3-1 0,-4-1 0,8 3 0,-10-3 0,4 0 0,-3 2 0,1 0 0,-1 0 0,-1 0 0,-1-2 0,-1 0 0,-1 0 0,6 2 0,-4-1 0,7 1 0,-7-2 0,4 0 0,-4 1 0,-1 2 0,1-1 0,2 4 0,-4-3 0,3 7 0,0 5 0,-3-2 0,-1 0 0,4 6 0,0 1 0,-1 2 0,0 4 0,0-5 0,-2-7 0,-1 0 0,2 5 0,0 0 0,-1-3 0,-1-3 0,0 1 0,0 1 0,-1-3 0,1 1 0,1 4 0,1-2 0,-2 3 0,4-5 0,2 5 0,-3-9 0,3 6 0,-4-12 0,-1-2 0,-1 3 0,3 0 0,-4 1 0,2 1 0,-1-2 0,-2 2 0,3-3 0,-1 8 0,2-5 0,1 6 0,1 0 0,0-4 0,-3 2 0,0-6 0,-2 0 0,0 0 0,-3 2 0,2-1 0,-3-1 0,2 0 0,0-1 0,-1-1 0,0 3 0,0-2 0,-1 5 0,2 3 0,0-4 0,-1 1 0,0-6 0,-7-4 0,-4-4 0,-1-3 0,-2-2 0,0 1 0,-2 0 0,0-2 0,-1 0-197,2 1 0,0-1 1,0 0-1,0 1 0,0-1 0,2 1 0,0 1 1,0-1-1,1 1 0,-1 0-34,-2 0 0,0 0 0,0 0 1,2 2 230,-2 1 0,2 2 0,-3 1 0,3 4 0,0 0 0,3 1 0,0-2 0,-4 0 0,-1-1 0,-1 2 0,0-1 0,5-1 0,1 1 0,0 0 0,1 2 983,-2-1 0,-4-3-58,8 1-925,-11-1 0,10 2 0,-2 0 0,-1 1 0,-1 0 0,0-1 0,1-1 0,0 2 0,3 0 0,1-3 0,2 3 0,-7 1 0,-3-2 0,-3-2 0,6 2 0,-1 0 0,1-1 0,-2-4 0,3 2 0,8 0 0,-7 1 0,3-1 0,-8-4 0,6 0 0,2 2 0,1 1 0,2 1 0,-2-2 0,0-1 0,-3 1 0,7 1 0,-1 3 0,-1-3 0,-4 0 0,-4-1 0,4-2 0,1 4 0,4 0 0,-2-1 0,1 3 0,-10-6 0,8 4 0,-3-1 0,0 0 0,1 1 0,-4 0 0,9 0 0,-3 1 0,-2-2 0,-9 2 0,6-3 0,-1 0 0,-5 4 0,9-4 0,0 1 0,-7 4 0,6 0 0,-5 1 0,9-2 0,9 1 0,17-1 0,-7 0 0,2-2 0,1 0 0,3 0 0,2-1 0,0-1 0,-2 1 0,-2 0 0,-1 0 0,1 1 0,0 0 0,2-1 0,-2 3 0,-3 2 0,4 8 0,1 0 0,2 1 0,-7-4 0,0 0 0,1 0 0,5 2 0,1-1 0,-4-3 0,2-1 0,0-1 0,0 1-246,-1-1 0,1 0 0,0 0 0,1-1 0,0-1 0,1-2 0,-1 0 0,0 1 116,2 1 1,-2 0 0,0-1 129,1-4 0,-3 1 0,-4 3 0,6 2 0,1 2 0,-10 0 0,0 0 0,4 0 0,1 0 0,-2 2 0,0-1 0,4-2 0,1-1 327,-3 1 1,1 1 0,-1-1-27,1-2 1,-1 0-1,-1-1-301,1 1 0,-4-2 0,-5-4 0,-18 1 0,-9 3 0,6 1 0,-2 1 0,-1 1 0,-1-1-164,1 0 0,0 0 0,-2 0 0,0 1 0,-1-1 0,1 0 23,2 1 1,0 0-1,-1 0 1,1 0-1,-1 0 1,-1 0-1,0 0 51,1 0 1,-1 0-1,-1 0 1,-1 0 0,0 0-1,0 0 1,0 0 0,1 0-1,0 0 1,2 0-1,0 0-74,-2 0 0,1 0 0,1 0 0,1 0 0,-1 0 0,-1 0 41,1 0 0,-2 0 0,-1 0 0,1 0 0,-1 0 0,3 0 0,3 0 0,3 0-369,-2 0 0,4 0 482,3 0 10,4 0 0,-1 0 0,-4 3 983,-5-5 0,0 1 0,1-2 0,5 1 0,3 2 0,0 0-498,-5-3-485,-1 3 0,0-3 0,-1 3 0,6 0 0,1-2 0,2 0 0,5-14 0,3 6 0,9-5 0,5 2 0,-3 7 0,1 2 0,1 0 0,-1 0 0,1-4 0,0 0 0,-1 1 0,-1 3 0,1 1 0,-1 0 0,-4 0 0,2-4 0,-7 5 0,-1 2 0,10 3 0,7 3 0,-3-1 0,-8-3 0,-1-1 0,7 4 0,4 1 0,-2-1 0,1-3 0,-1 0 0,-6 1 0,0 0 0,5-1 0,2-1 0,-3 1 0,-6 1 0,-1 0 0,0-3 0,1 0 0,-2 5 0,0 0 0,-1-1 0,3 0 0,-1 0 0,-4-2 0,0-2 0,1 0 0,5-1 0,1 2 0,-2 1 0,0-3 0,1 2 0,-3 5 0,5 2 0,-5-2 0,1 0 0,5 4 0,-1-1 0,-11-3 0,2 5 0,-1 1 0,0 1 0,0-1 0,-1 0 0,-1 0 0,-1-7 0,0 7 0,-4-8 0,-15 1 0,4-6 0,-3-1 0,-2 0 0,2-1 0,-3-1 0,0 1 0,-1-1-197,2 0 0,-2 1 1,-1-1-1,2 1 0,2 0-67,0-1 1,1 0 0,2 1 263,-7 0 0,4 2 0,7 1 0,12 1 0,6-1 0,2 2 0,4 1 0,5 1 0,3 1 0,1 0 0,2 1 0,-1-1 0,0 0 0,-3-1 0,-2-1-197,2 0 0,-2-1 1,-2-1-1,3 1 0,1 0 115,-4 1 0,1-1 0,2 2 0,1-1 0,0 1 0,1 0 0,0-1 0,-2 1 0,0-1 0,-2 0 0,-2-1 0,-2-1-246,6-1 0,-4 0 0,-1-1 116,-1-1 1,-4 1 211,-8 4 0,3 7 0,0 3 0,-3 2 0,2 0 0,0 0 0,-4 2 491,0-3 1,0 0 491,0 6-492,0-4 1,0-1 491,-2-6 0,-1 0-866,-13-9 0,-4-5-117,4 1 0,-2-1 0,0 0 0,-2 0 0,-1-1 0,2 0-328,0-1 0,2 0 0,-1 1 317,2-1 1,0-1-1,1 1 11,-1 0 0,5-2 0,8-6 0,5 0 0,7 6 0,6 1 0,-2 0 0,3 1 0,1 1 0,1 2 0,-1 3 0,2 3 0,0 1 0,-1-1 0,0 0 0,0-1 0,0-1 0,-1 1 0,0 3 0,3 5 0,0 4 0,-2 1 0,-5-1 0,-5-1 0,-2 0 0,1 3 0,2 2 0,-2 1 0,-1-4 0,-2-1 0,-2-2 0,2 5 0,-3-5 0,-20-15 0,1-3 0,-2-2-328,4 0 0,-1-2 0,1 1 326,-3 0 1,1 0-1,3-5 2,5-4 0,3-4 0,2-1 0,2 3-492,2-3 0,3 0 454,1 7 0,1-4 0,2 0 0,0 1 0,1 4 38,3 0 0,1 4 0,-1 0 0,3-7 0,-1 2 0,-4 5 0,0 5 0,0 17 0,1 9 0,-1 4-328,-4-6 0,-1 1 0,-1 2 131,-3 0 0,-2 2 1,-1 2-1,0-2 0,0-2 128,-2 1 0,-1-2 0,-1 0 253,-1-2 0,-1 1 1,-1 0-1,0-2 0,1-3-184,-1-2 0,1-3 491,0 1 1,1-3-385,5-5-107,3-13 0,2-10 0,-1-1 0,0 1 0,0-3 0,0 0-197,0 3 0,0-2 1,0 0-1,0 0 0,0 0-49,2-1 0,0 0 0,0 1 0,-1 2 573,0 0 1,-2 1 0,5 7 212,10 7-540,-10 18 0,-2 8 0,-1 1 0,2 0 0,-1 2 0,-1 2 0,1-2-197,-1-3 0,1 0 1,-1 1-1,-1 0 0,0 0 33,-1 1 0,-1 1 0,-1 0 0,0 0 0,1-2 0,0-2-164,1 1 0,0-3 0,0 0 88,-3 7 1,-1-2 0,-1-10 239,-1-23 0,-1-13 0,-1 1 0,2 7 0,-1 1 0,0-4 0,1 3 0,1-5 0,-1-1 0,0-1 0,0 0 0,1 3 0,0 2 327,-1-1 1,0 2 0,0 0-158,3-5 0,-1-4 0,1 5 0,-1 12-170,-3 24 0,0 8 0,-1-6 0,-1 1 0,3-2 0,-1 3 0,0 1 0,1 0 0,0-2 0,0-1 0,0-1 0,1-1 0,0 4 0,0-1 0,3-3 983,7 1 0,5-36 0,-4 4-656,-2 1 1,0-4 0,1-1-83,0 1 1,0-1 0,0 1 0,0 1-212,1-5 1,0 1 235,0 0 0,2-1 1,-3 13-271,-2 31 0,-4-3 0,-2 3 0,1-3 0,0 2 0,0-2 0,-3 6 0,1-3 0,0-4 0,2-7 0,1-9 0,-1-11 0,-1-7 0,-1 2 0,0-3 0,-1-1 0,2 0-246,-1 2 0,1 0 0,0-1 0,1 0 136,-1-1 1,-1-2 0,3 1 0,2 3 109,5 0 0,3 2 0,0 3 0,0 4 0,2 5 0,5 9 0,-3 10 0,-8-1 0,-2 6 0,-2 2 0,-1 2 0,0-1 0,2-3-246,0 1 0,1-2 0,0 1 0,0 1 150,-1 0 0,-2 2 0,1 1 0,1 0 1,0-4-1,2-5 96,4 0 0,2-9-90,0-15 0,1-7 90,-1 1 0,0-4 0,-4 2 0,-1-3 0,0 0 0,-1 3 491,1-2 1,-1 3-338,0-3 0,0 8-154,-1 27 0,-2 11 0,1-6 0,-1 2 0,1 1 0,1-3 0,-1 1 0,1 0 0,1-1 0,0-2 0,0 0 0,1-1 0,1-3 0,6 2 0,1-6 983,7-8-758,-13-16 0,0-9 0,-1 3-225,3 3 0,1 1 0,0-4 0,2-2 0,0 4 70,2 7 0,1 3 1,-2 0-71,2 0 0,0 1 0,-2-2 0,-3 2 0,-7 3 0,2-4 0,0 0 0,-1 0 0,1 0 0,-1 4 0,3-1 0,-4-1 0,3-11 0,-4 10 0,3-8 0,0 1 0,-2 6 0,3-6 0,-4 7 0,0-1 0,-1-2 0,3-9 0,-2 0 0,0 2 0,-1 3 0,-5 8 0,4-1 0,-7-6 0,6-1 0,-2 2 0,0 0 0,1-2 0,1 0 0,0 1 0,1 5 0,-1-6 0,2 12 0,0 2 0,4 14 0,2 5 0,-2-2 0,1-3 0,0 2 0,-1-1 0,0 6 0,1-3 0,-1 1 0,-2-11 0,1 1 0,-2-4 0,4 8 0,-2-6 0,5 11 0,-4-4 0,1-4 0,-2 4 0,-3-8 0,2 4 0,0 4 0,-2-4 0,2 2 0,-2-6 0,0-3 0,0 0 0,0 2 0,0-1 0,0 6 0,0 0 0,0 12 0,0-5 0,0 1 0,0-9 0,0-4 0,1 14 0,0-7 0,2 6 0,2 1 0,1-1 0,-2-6 0,0-2 0,3 3 0,-6-9 0,1 5 0,0-5 0,0-1 0,0 0 0,1-4 0,1 2 0,1-2 0,-1 0 0,3 0 0,-1 0 0,0 0 0,-1 0 0,-4 1 0,1 2 0,1 3 0,-2-1 0,2 1 0,-3-2 0,0 0 0,0 1 0,-1-2 0,-1 0 0,-2 1 0,0-4 0,2 4 0,-1-2 0,1 1 0,0 0 0,-1-2 0,3 3 0,-4-2 0,4 2 0,0-1 0,0 0 0,2-1 0,-2 5 0,0-3 0,0 4 0,0-3 0,0 1 0,0-2 0,0 2 0,-2-5 0,-1-16 0,0-6 0,0 1 0,0-2 0,3 6 0,-1 0 0,0 3 0,-1-1 0,0-2 0,1 1 0,0-1 0,0-3 0,-1-1 0,2 1 0,0-5 0,-1 8 0,0 5 0,-2 0 0,2-6 0,0 11 0,1-7 0,0 8 0,0-1 0,0 1 0,0-3 0,-2 3 0,0-3 0,-3-2 0,1 4 0,0-6 0,1 8 0,-3-14 0,3 11 0,-5-11 0,8 13 0,-2-1 0,1 2 0,0-3 0,-2 1 0,1-1 0,-2-12 0,2 12 0,0-12 0,0 12 0,2-1 0,-5-10 0,4 3 0,-1-4 0,2 9 0,0 0 0,0 5 0,0-3 0,0 0 0,0 2 0,0-4 0,0 5 0,0 0 0,0 0 0,0 1 0,1 2 0,1 0 0,2 2 0,0 2 0,-1 0 0,-1 8 0,4 7 0,-5-2 0,5 8 0,-4-16 0,0 5 0,0-8 0,0 4 0,0-5 0,0 5 0,2 9 0,-3-6 0,2 12 0,-3-18 0,0 5 0,2 2 0,-2-4 0,2 3 0,-2-5 0,2 5 0,-1 7 0,1-5 0,0 0 0,-2-2 0,0 2 0,1 2 0,0-1 0,0-1 0,0-1 0,0 9 0,3 2 0,-4-14 0,2 1 0,-2-4 0,0 7 0,0-6 0,0 6 0,0-7 0,0-1 0,0 7 0,0 2 0,0-2 0,-1 1 0,0-1 0,0-6 0,1 5 0,0-7 0,0 1 0,0-1 0,0 0 0,0 0 0,1 0 0,0 1 0,0 1 0,1 0 0,-2 3 0,2-2 0,-2-2 0,0-2 0,0-1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B59832-C877-73F4-14FF-CE922063CBF2}"/>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97DE0C9-42A8-96A0-6BC7-534E16A20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7A379C1-1D63-BA7A-A9BD-B06D41C125DA}"/>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5" name="Alt Bilgi Yer Tutucusu 4">
            <a:extLst>
              <a:ext uri="{FF2B5EF4-FFF2-40B4-BE49-F238E27FC236}">
                <a16:creationId xmlns:a16="http://schemas.microsoft.com/office/drawing/2014/main" id="{47F402AC-7BB3-24A6-0D77-952FFAA1F50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361950C-E612-4F9D-372A-7805E29C1099}"/>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101158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5BBEDA-1C9E-EA07-91BB-1F603E45BBC2}"/>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B6FF1FA-C170-040A-2B80-588AC9E2D49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1F2CB79-2827-0259-9899-2EB0740BE3C5}"/>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5" name="Alt Bilgi Yer Tutucusu 4">
            <a:extLst>
              <a:ext uri="{FF2B5EF4-FFF2-40B4-BE49-F238E27FC236}">
                <a16:creationId xmlns:a16="http://schemas.microsoft.com/office/drawing/2014/main" id="{DE497B18-50FD-4320-387F-B971E839AD4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4C68D5C-24B4-34F9-3806-946A97FA46E1}"/>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1252021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50A5608-2E99-0B09-69FF-F52C81E3CA5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243CB548-D3E0-782A-AC22-35F9667D6310}"/>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7C72EFF-C8AC-AB53-475B-752ABFFA1C51}"/>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5" name="Alt Bilgi Yer Tutucusu 4">
            <a:extLst>
              <a:ext uri="{FF2B5EF4-FFF2-40B4-BE49-F238E27FC236}">
                <a16:creationId xmlns:a16="http://schemas.microsoft.com/office/drawing/2014/main" id="{35C3A90A-5518-FF0E-F974-D902C2A176F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94F917C-4DFA-9E97-0E8E-675B318CCF92}"/>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4264195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Abschnitts-&#10;überschrift">
    <p:spTree>
      <p:nvGrpSpPr>
        <p:cNvPr id="1" name=""/>
        <p:cNvGrpSpPr/>
        <p:nvPr/>
      </p:nvGrpSpPr>
      <p:grpSpPr>
        <a:xfrm>
          <a:off x="0" y="0"/>
          <a:ext cx="0" cy="0"/>
          <a:chOff x="0" y="0"/>
          <a:chExt cx="0" cy="0"/>
        </a:xfrm>
      </p:grpSpPr>
      <p:sp>
        <p:nvSpPr>
          <p:cNvPr id="29" name="Titeltext"/>
          <p:cNvSpPr txBox="1">
            <a:spLocks noGrp="1"/>
          </p:cNvSpPr>
          <p:nvPr>
            <p:ph type="title"/>
          </p:nvPr>
        </p:nvSpPr>
        <p:spPr>
          <a:xfrm>
            <a:off x="831850" y="1709738"/>
            <a:ext cx="10515600" cy="2852737"/>
          </a:xfrm>
          <a:prstGeom prst="rect">
            <a:avLst/>
          </a:prstGeom>
        </p:spPr>
        <p:txBody>
          <a:bodyPr anchor="b"/>
          <a:lstStyle>
            <a:lvl1pPr>
              <a:defRPr sz="6000"/>
            </a:lvl1pPr>
          </a:lstStyle>
          <a:p>
            <a:r>
              <a:t>Titeltext</a:t>
            </a:r>
          </a:p>
        </p:txBody>
      </p:sp>
      <p:sp>
        <p:nvSpPr>
          <p:cNvPr id="30" name="Textebene 1…"/>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16578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405E0B-CFA1-F547-379C-8D661117023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72917C0-62F7-4DB3-5104-0296BB8F328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995F62D-34ED-871D-C37A-6F941B022EA7}"/>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5" name="Alt Bilgi Yer Tutucusu 4">
            <a:extLst>
              <a:ext uri="{FF2B5EF4-FFF2-40B4-BE49-F238E27FC236}">
                <a16:creationId xmlns:a16="http://schemas.microsoft.com/office/drawing/2014/main" id="{E9DFECE0-C6E2-A333-F863-1EA1C485D3C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7E410E3-E8C1-A1AC-51F0-5C4D672912DC}"/>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162032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107C6D-2CE6-5C29-B955-75E288396D4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949E636-709D-89C9-EE25-E929C58F2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2449146E-BB30-8C23-6C28-097872241C84}"/>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5" name="Alt Bilgi Yer Tutucusu 4">
            <a:extLst>
              <a:ext uri="{FF2B5EF4-FFF2-40B4-BE49-F238E27FC236}">
                <a16:creationId xmlns:a16="http://schemas.microsoft.com/office/drawing/2014/main" id="{670B6D21-B147-05B2-E8F0-FD9D62FF0F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D86791F-528D-F4B6-1D21-A97C7F58C802}"/>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3947747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8AA35B-EF64-3495-2852-DB91EE11035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A4670DE-7D18-9327-546C-3A02A96F18E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34BF016-C7B9-B5E7-051A-AD694BFDF40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04212F2-4B4D-CC06-B929-88AB5131C51A}"/>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6" name="Alt Bilgi Yer Tutucusu 5">
            <a:extLst>
              <a:ext uri="{FF2B5EF4-FFF2-40B4-BE49-F238E27FC236}">
                <a16:creationId xmlns:a16="http://schemas.microsoft.com/office/drawing/2014/main" id="{19484439-C4E9-348A-2D74-41E644B6DEE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92CDF0B-7E15-1D51-7DF1-8E7CB377B70D}"/>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451214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BF6B4A-1E3B-65B4-80C7-0AFF1CD6664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50978E9-320F-CC91-A461-7A7113157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674FF20-2615-FC6B-2B81-4BEAB1CD18F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A3122F7-651C-B551-8533-DA9741825F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86D686D-26CA-B0D1-22BD-C2F50C2C589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FA62C3F-79B5-3B2E-0EAA-4FB7E1C846F5}"/>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8" name="Alt Bilgi Yer Tutucusu 7">
            <a:extLst>
              <a:ext uri="{FF2B5EF4-FFF2-40B4-BE49-F238E27FC236}">
                <a16:creationId xmlns:a16="http://schemas.microsoft.com/office/drawing/2014/main" id="{3E3587C8-2382-289D-CA9F-AF7DD30BD0F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5246592-CC51-170D-BFEA-37B293F1FBEE}"/>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354281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FCAF0E-6773-FD94-83F0-CE7A41C6415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342C4CC-0503-8FD0-36D2-680E847F46CD}"/>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4" name="Alt Bilgi Yer Tutucusu 3">
            <a:extLst>
              <a:ext uri="{FF2B5EF4-FFF2-40B4-BE49-F238E27FC236}">
                <a16:creationId xmlns:a16="http://schemas.microsoft.com/office/drawing/2014/main" id="{3806CB9F-9680-9EDD-A684-A2F81A79A75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CF757F3-D905-B608-1C49-04153904B805}"/>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155596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B3F171D-333B-5276-11FA-7D11D5248C67}"/>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3" name="Alt Bilgi Yer Tutucusu 2">
            <a:extLst>
              <a:ext uri="{FF2B5EF4-FFF2-40B4-BE49-F238E27FC236}">
                <a16:creationId xmlns:a16="http://schemas.microsoft.com/office/drawing/2014/main" id="{FE7DE885-1B84-DD66-1ECF-46DDAB4773D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224BD6C-90AA-880E-AC90-72DD2D96CCD3}"/>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306309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CCD739-5283-5951-2E74-6E7D4C07510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8EE31C0-0772-8174-BA2F-9F8823A9C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3BA5472-71C9-2C0A-B9C1-B95AB7EB0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783951A-F842-67CB-3510-E1EBFB1F2FD7}"/>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6" name="Alt Bilgi Yer Tutucusu 5">
            <a:extLst>
              <a:ext uri="{FF2B5EF4-FFF2-40B4-BE49-F238E27FC236}">
                <a16:creationId xmlns:a16="http://schemas.microsoft.com/office/drawing/2014/main" id="{2753660C-A3EE-D5A3-3CC3-37BFF0FB8AE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1A54853-A3FE-0166-D36D-9775F4CD0131}"/>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3581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FC1D85-0EA1-9DA7-B209-905AE8B0BB2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071D1FD-24A2-B409-E4E0-E73D6E65A5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EDF641D-B02F-269A-D6A2-332BF0E137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B01581B-375F-6C40-8B9B-ABA3A1ACF0AE}"/>
              </a:ext>
            </a:extLst>
          </p:cNvPr>
          <p:cNvSpPr>
            <a:spLocks noGrp="1"/>
          </p:cNvSpPr>
          <p:nvPr>
            <p:ph type="dt" sz="half" idx="10"/>
          </p:nvPr>
        </p:nvSpPr>
        <p:spPr/>
        <p:txBody>
          <a:bodyPr/>
          <a:lstStyle/>
          <a:p>
            <a:fld id="{2D6A472E-7D97-F144-8006-21EAAE25722C}" type="datetimeFigureOut">
              <a:rPr lang="tr-TR" smtClean="0"/>
              <a:t>11.12.2022</a:t>
            </a:fld>
            <a:endParaRPr lang="tr-TR"/>
          </a:p>
        </p:txBody>
      </p:sp>
      <p:sp>
        <p:nvSpPr>
          <p:cNvPr id="6" name="Alt Bilgi Yer Tutucusu 5">
            <a:extLst>
              <a:ext uri="{FF2B5EF4-FFF2-40B4-BE49-F238E27FC236}">
                <a16:creationId xmlns:a16="http://schemas.microsoft.com/office/drawing/2014/main" id="{FA9BA408-9D85-5299-732D-1A50047E992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5FA4107-2DC5-EED4-AFDD-3DBC28ACDF3C}"/>
              </a:ext>
            </a:extLst>
          </p:cNvPr>
          <p:cNvSpPr>
            <a:spLocks noGrp="1"/>
          </p:cNvSpPr>
          <p:nvPr>
            <p:ph type="sldNum" sz="quarter" idx="12"/>
          </p:nvPr>
        </p:nvSpPr>
        <p:spPr/>
        <p:txBody>
          <a:bodyPr/>
          <a:lstStyle/>
          <a:p>
            <a:fld id="{0C33890E-0603-7646-B129-05699A546CB6}" type="slidenum">
              <a:rPr lang="tr-TR" smtClean="0"/>
              <a:t>‹#›</a:t>
            </a:fld>
            <a:endParaRPr lang="tr-TR"/>
          </a:p>
        </p:txBody>
      </p:sp>
    </p:spTree>
    <p:extLst>
      <p:ext uri="{BB962C8B-B14F-4D97-AF65-F5344CB8AC3E}">
        <p14:creationId xmlns:p14="http://schemas.microsoft.com/office/powerpoint/2010/main" val="741264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66AEF18-B7A9-4028-C014-519506F81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843C54F-618E-765C-4CBD-FC99930860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9B71160-5EB9-E38C-7BD6-CBAA36D4F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A472E-7D97-F144-8006-21EAAE25722C}" type="datetimeFigureOut">
              <a:rPr lang="tr-TR" smtClean="0"/>
              <a:t>11.12.2022</a:t>
            </a:fld>
            <a:endParaRPr lang="tr-TR"/>
          </a:p>
        </p:txBody>
      </p:sp>
      <p:sp>
        <p:nvSpPr>
          <p:cNvPr id="5" name="Alt Bilgi Yer Tutucusu 4">
            <a:extLst>
              <a:ext uri="{FF2B5EF4-FFF2-40B4-BE49-F238E27FC236}">
                <a16:creationId xmlns:a16="http://schemas.microsoft.com/office/drawing/2014/main" id="{A96BD759-F7F1-F8AF-FA04-E3AA9A139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0509233-83AB-4C5B-6F77-17ED1F5AB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3890E-0603-7646-B129-05699A546CB6}" type="slidenum">
              <a:rPr lang="tr-TR" smtClean="0"/>
              <a:t>‹#›</a:t>
            </a:fld>
            <a:endParaRPr lang="tr-TR"/>
          </a:p>
        </p:txBody>
      </p:sp>
    </p:spTree>
    <p:extLst>
      <p:ext uri="{BB962C8B-B14F-4D97-AF65-F5344CB8AC3E}">
        <p14:creationId xmlns:p14="http://schemas.microsoft.com/office/powerpoint/2010/main" val="2217041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1.jp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sp>
        <p:nvSpPr>
          <p:cNvPr id="17" name="Unvan 1">
            <a:extLst>
              <a:ext uri="{FF2B5EF4-FFF2-40B4-BE49-F238E27FC236}">
                <a16:creationId xmlns:a16="http://schemas.microsoft.com/office/drawing/2014/main" id="{53F0EFB0-2F39-56B2-61A4-F0DDA459EE97}"/>
              </a:ext>
            </a:extLst>
          </p:cNvPr>
          <p:cNvSpPr txBox="1">
            <a:spLocks/>
          </p:cNvSpPr>
          <p:nvPr/>
        </p:nvSpPr>
        <p:spPr>
          <a:xfrm>
            <a:off x="1050557" y="809334"/>
            <a:ext cx="10090885" cy="124566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tr-TR" sz="4000" b="1" dirty="0" err="1">
                <a:latin typeface="+mn-lt"/>
              </a:rPr>
              <a:t>The</a:t>
            </a:r>
            <a:r>
              <a:rPr lang="tr-TR" sz="4000" b="1" dirty="0">
                <a:latin typeface="+mn-lt"/>
              </a:rPr>
              <a:t> role of </a:t>
            </a:r>
            <a:r>
              <a:rPr lang="tr-TR" sz="4000" b="1" dirty="0" err="1">
                <a:latin typeface="+mn-lt"/>
              </a:rPr>
              <a:t>cardiac</a:t>
            </a:r>
            <a:r>
              <a:rPr lang="tr-TR" sz="4000" b="1" dirty="0">
                <a:latin typeface="+mn-lt"/>
              </a:rPr>
              <a:t> </a:t>
            </a:r>
            <a:r>
              <a:rPr lang="tr-TR" sz="4000" b="1" dirty="0" err="1">
                <a:latin typeface="+mn-lt"/>
              </a:rPr>
              <a:t>imaging</a:t>
            </a:r>
            <a:r>
              <a:rPr lang="tr-TR" sz="4000" b="1" dirty="0">
                <a:latin typeface="+mn-lt"/>
              </a:rPr>
              <a:t> in </a:t>
            </a:r>
            <a:r>
              <a:rPr lang="tr-TR" sz="4000" b="1" dirty="0" err="1">
                <a:latin typeface="+mn-lt"/>
              </a:rPr>
              <a:t>decision-making</a:t>
            </a:r>
            <a:r>
              <a:rPr lang="tr-TR" sz="4000" b="1" dirty="0">
                <a:latin typeface="+mn-lt"/>
              </a:rPr>
              <a:t> in </a:t>
            </a:r>
            <a:r>
              <a:rPr lang="tr-TR" sz="4000" b="1" dirty="0" err="1">
                <a:latin typeface="+mn-lt"/>
              </a:rPr>
              <a:t>end-stage</a:t>
            </a:r>
            <a:r>
              <a:rPr lang="tr-TR" sz="4000" b="1" dirty="0">
                <a:latin typeface="+mn-lt"/>
              </a:rPr>
              <a:t> </a:t>
            </a:r>
            <a:r>
              <a:rPr lang="tr-TR" sz="4000" b="1" dirty="0" err="1">
                <a:latin typeface="+mn-lt"/>
              </a:rPr>
              <a:t>heart</a:t>
            </a:r>
            <a:r>
              <a:rPr lang="tr-TR" sz="4000" b="1" dirty="0">
                <a:latin typeface="+mn-lt"/>
              </a:rPr>
              <a:t> </a:t>
            </a:r>
            <a:r>
              <a:rPr lang="tr-TR" sz="4000" b="1" dirty="0" err="1">
                <a:latin typeface="+mn-lt"/>
              </a:rPr>
              <a:t>failure</a:t>
            </a:r>
            <a:r>
              <a:rPr lang="tr-TR" sz="4000" b="1" dirty="0">
                <a:latin typeface="+mn-lt"/>
              </a:rPr>
              <a:t> </a:t>
            </a:r>
            <a:r>
              <a:rPr lang="tr-TR" sz="4000" b="1" dirty="0" err="1">
                <a:latin typeface="+mn-lt"/>
              </a:rPr>
              <a:t>patients</a:t>
            </a:r>
            <a:endParaRPr lang="tr-TR" sz="4000" b="1" dirty="0">
              <a:latin typeface="+mn-lt"/>
            </a:endParaRPr>
          </a:p>
        </p:txBody>
      </p:sp>
      <p:pic>
        <p:nvPicPr>
          <p:cNvPr id="19" name="Resim 18">
            <a:extLst>
              <a:ext uri="{FF2B5EF4-FFF2-40B4-BE49-F238E27FC236}">
                <a16:creationId xmlns:a16="http://schemas.microsoft.com/office/drawing/2014/main" id="{675B82DB-B712-B485-602D-321B6709FCE8}"/>
              </a:ext>
            </a:extLst>
          </p:cNvPr>
          <p:cNvPicPr>
            <a:picLocks noChangeAspect="1"/>
          </p:cNvPicPr>
          <p:nvPr/>
        </p:nvPicPr>
        <p:blipFill>
          <a:blip r:embed="rId2"/>
          <a:stretch>
            <a:fillRect/>
          </a:stretch>
        </p:blipFill>
        <p:spPr>
          <a:xfrm>
            <a:off x="7386303" y="2419428"/>
            <a:ext cx="4172284" cy="3504825"/>
          </a:xfrm>
          <a:prstGeom prst="rect">
            <a:avLst/>
          </a:prstGeom>
        </p:spPr>
      </p:pic>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3"/>
          <a:stretch>
            <a:fillRect/>
          </a:stretch>
        </p:blipFill>
        <p:spPr>
          <a:xfrm>
            <a:off x="11371313" y="6121721"/>
            <a:ext cx="767869" cy="736279"/>
          </a:xfrm>
          <a:prstGeom prst="rect">
            <a:avLst/>
          </a:prstGeom>
        </p:spPr>
      </p:pic>
      <p:pic>
        <p:nvPicPr>
          <p:cNvPr id="22" name="Resim 21">
            <a:extLst>
              <a:ext uri="{FF2B5EF4-FFF2-40B4-BE49-F238E27FC236}">
                <a16:creationId xmlns:a16="http://schemas.microsoft.com/office/drawing/2014/main" id="{EAC7CBD2-29F0-A619-0ACC-9C427460C22D}"/>
              </a:ext>
            </a:extLst>
          </p:cNvPr>
          <p:cNvPicPr>
            <a:picLocks noChangeAspect="1"/>
          </p:cNvPicPr>
          <p:nvPr/>
        </p:nvPicPr>
        <p:blipFill>
          <a:blip r:embed="rId4"/>
          <a:stretch>
            <a:fillRect/>
          </a:stretch>
        </p:blipFill>
        <p:spPr>
          <a:xfrm>
            <a:off x="2636403" y="5108102"/>
            <a:ext cx="526603" cy="431814"/>
          </a:xfrm>
          <a:prstGeom prst="rect">
            <a:avLst/>
          </a:prstGeom>
        </p:spPr>
      </p:pic>
      <p:sp>
        <p:nvSpPr>
          <p:cNvPr id="23" name="Unvan 1">
            <a:extLst>
              <a:ext uri="{FF2B5EF4-FFF2-40B4-BE49-F238E27FC236}">
                <a16:creationId xmlns:a16="http://schemas.microsoft.com/office/drawing/2014/main" id="{BA55B0E2-0FF4-7454-7B70-D28449A237FB}"/>
              </a:ext>
            </a:extLst>
          </p:cNvPr>
          <p:cNvSpPr txBox="1">
            <a:spLocks/>
          </p:cNvSpPr>
          <p:nvPr/>
        </p:nvSpPr>
        <p:spPr>
          <a:xfrm>
            <a:off x="665930" y="2817167"/>
            <a:ext cx="6672208" cy="208209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tr-TR" sz="3400" b="1" dirty="0"/>
              <a:t>Doç. Dr. Ali Nazmi Çalık</a:t>
            </a:r>
          </a:p>
          <a:p>
            <a:pPr algn="ctr">
              <a:lnSpc>
                <a:spcPct val="120000"/>
              </a:lnSpc>
            </a:pPr>
            <a:r>
              <a:rPr lang="tr-TR" sz="2500" b="1" dirty="0"/>
              <a:t>SB</a:t>
            </a:r>
            <a:r>
              <a:rPr lang="tr-TR" sz="2300" b="1" dirty="0"/>
              <a:t>Ü, </a:t>
            </a:r>
            <a:r>
              <a:rPr lang="tr-TR" sz="2300" b="1" dirty="0" err="1"/>
              <a:t>Siyami</a:t>
            </a:r>
            <a:r>
              <a:rPr lang="tr-TR" sz="2300" b="1" dirty="0"/>
              <a:t> Ersek Göğüs Kalp ve Damar Cerrahisi EAH</a:t>
            </a:r>
          </a:p>
          <a:p>
            <a:pPr algn="ctr">
              <a:lnSpc>
                <a:spcPct val="120000"/>
              </a:lnSpc>
            </a:pPr>
            <a:r>
              <a:rPr lang="tr-TR" sz="2300" b="1" i="1" dirty="0" err="1"/>
              <a:t>PCRonline</a:t>
            </a:r>
            <a:r>
              <a:rPr lang="tr-TR" sz="2300" b="1" i="1" dirty="0"/>
              <a:t> </a:t>
            </a:r>
            <a:r>
              <a:rPr lang="tr-TR" sz="2300" b="1" i="1" dirty="0" err="1"/>
              <a:t>Editorial</a:t>
            </a:r>
            <a:r>
              <a:rPr lang="tr-TR" sz="2300" b="1" i="1" dirty="0"/>
              <a:t> Board</a:t>
            </a:r>
          </a:p>
          <a:p>
            <a:pPr algn="ctr">
              <a:lnSpc>
                <a:spcPct val="120000"/>
              </a:lnSpc>
            </a:pPr>
            <a:r>
              <a:rPr lang="tr-TR" sz="2300" b="1" i="1" dirty="0"/>
              <a:t>EAPCI Online &amp; </a:t>
            </a:r>
            <a:r>
              <a:rPr lang="tr-TR" sz="2300" b="1" i="1" dirty="0" err="1"/>
              <a:t>Communication</a:t>
            </a:r>
            <a:r>
              <a:rPr lang="tr-TR" sz="2300" b="1" i="1" dirty="0"/>
              <a:t> </a:t>
            </a:r>
            <a:r>
              <a:rPr lang="tr-TR" sz="2300" b="1" i="1" dirty="0" err="1"/>
              <a:t>Committee</a:t>
            </a:r>
            <a:endParaRPr lang="tr-TR" sz="2300" b="1" i="1" dirty="0"/>
          </a:p>
        </p:txBody>
      </p:sp>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4"/>
          <a:stretch>
            <a:fillRect/>
          </a:stretch>
        </p:blipFill>
        <p:spPr>
          <a:xfrm>
            <a:off x="171843" y="6317481"/>
            <a:ext cx="526603" cy="431814"/>
          </a:xfrm>
          <a:prstGeom prst="rect">
            <a:avLst/>
          </a:prstGeom>
        </p:spPr>
      </p:pic>
      <p:sp>
        <p:nvSpPr>
          <p:cNvPr id="26" name="Metin kutusu 25">
            <a:extLst>
              <a:ext uri="{FF2B5EF4-FFF2-40B4-BE49-F238E27FC236}">
                <a16:creationId xmlns:a16="http://schemas.microsoft.com/office/drawing/2014/main" id="{C50EEB1C-276A-8B76-6519-71EBDDADA0E1}"/>
              </a:ext>
            </a:extLst>
          </p:cNvPr>
          <p:cNvSpPr txBox="1"/>
          <p:nvPr/>
        </p:nvSpPr>
        <p:spPr>
          <a:xfrm>
            <a:off x="3163006" y="5093177"/>
            <a:ext cx="2063385" cy="461665"/>
          </a:xfrm>
          <a:prstGeom prst="rect">
            <a:avLst/>
          </a:prstGeom>
          <a:noFill/>
        </p:spPr>
        <p:txBody>
          <a:bodyPr wrap="none" rtlCol="0">
            <a:spAutoFit/>
          </a:bodyPr>
          <a:lstStyle/>
          <a:p>
            <a:r>
              <a:rPr lang="tr-TR" sz="2400" b="1" dirty="0"/>
              <a:t>@</a:t>
            </a:r>
            <a:r>
              <a:rPr lang="tr-TR" sz="2400" b="1" dirty="0" err="1"/>
              <a:t>ANazmiCalik</a:t>
            </a:r>
            <a:endParaRPr lang="tr-TR" sz="2400" b="1" dirty="0"/>
          </a:p>
        </p:txBody>
      </p:sp>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5"/>
          <a:stretch>
            <a:fillRect/>
          </a:stretch>
        </p:blipFill>
        <p:spPr>
          <a:xfrm>
            <a:off x="0" y="-69935"/>
            <a:ext cx="1792351" cy="704138"/>
          </a:xfrm>
          <a:prstGeom prst="rect">
            <a:avLst/>
          </a:prstGeom>
        </p:spPr>
      </p:pic>
    </p:spTree>
    <p:extLst>
      <p:ext uri="{BB962C8B-B14F-4D97-AF65-F5344CB8AC3E}">
        <p14:creationId xmlns:p14="http://schemas.microsoft.com/office/powerpoint/2010/main" val="2230924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3)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Planning</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therapy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2" name="Metin kutusu 1">
            <a:extLst>
              <a:ext uri="{FF2B5EF4-FFF2-40B4-BE49-F238E27FC236}">
                <a16:creationId xmlns:a16="http://schemas.microsoft.com/office/drawing/2014/main" id="{793B08E3-3CC6-00CC-5894-0383932BB6FB}"/>
              </a:ext>
            </a:extLst>
          </p:cNvPr>
          <p:cNvSpPr txBox="1"/>
          <p:nvPr/>
        </p:nvSpPr>
        <p:spPr>
          <a:xfrm>
            <a:off x="6470612" y="6357776"/>
            <a:ext cx="4900701" cy="430887"/>
          </a:xfrm>
          <a:prstGeom prst="rect">
            <a:avLst/>
          </a:prstGeom>
          <a:noFill/>
        </p:spPr>
        <p:txBody>
          <a:bodyPr wrap="none" rtlCol="0">
            <a:spAutoFit/>
          </a:bodyPr>
          <a:lstStyle/>
          <a:p>
            <a:r>
              <a:rPr lang="tr-TR" sz="1100" b="0" i="1" u="none" strike="noStrike" dirty="0" err="1">
                <a:solidFill>
                  <a:schemeClr val="bg1"/>
                </a:solidFill>
                <a:effectLst/>
              </a:rPr>
              <a:t>Ryan</a:t>
            </a:r>
            <a:r>
              <a:rPr lang="tr-TR" sz="1100" b="0" i="1" u="none" strike="noStrike" dirty="0">
                <a:solidFill>
                  <a:schemeClr val="bg1"/>
                </a:solidFill>
                <a:effectLst/>
              </a:rPr>
              <a:t> M et al. </a:t>
            </a:r>
            <a:r>
              <a:rPr lang="tr-TR" sz="1100" b="0" i="1" u="none" strike="noStrike" dirty="0" err="1">
                <a:solidFill>
                  <a:schemeClr val="bg1"/>
                </a:solidFill>
                <a:effectLst/>
              </a:rPr>
              <a:t>Myocardial</a:t>
            </a:r>
            <a:r>
              <a:rPr lang="tr-TR" sz="1100" b="0" i="1" u="none" strike="noStrike" dirty="0">
                <a:solidFill>
                  <a:schemeClr val="bg1"/>
                </a:solidFill>
                <a:effectLst/>
              </a:rPr>
              <a:t> </a:t>
            </a:r>
            <a:r>
              <a:rPr lang="tr-TR" sz="1100" b="0" i="1" u="none" strike="noStrike" dirty="0" err="1">
                <a:solidFill>
                  <a:schemeClr val="bg1"/>
                </a:solidFill>
                <a:effectLst/>
              </a:rPr>
              <a:t>viability</a:t>
            </a:r>
            <a:r>
              <a:rPr lang="tr-TR" sz="1100" b="0" i="1" u="none" strike="noStrike" dirty="0">
                <a:solidFill>
                  <a:schemeClr val="bg1"/>
                </a:solidFill>
                <a:effectLst/>
              </a:rPr>
              <a:t> </a:t>
            </a:r>
            <a:r>
              <a:rPr lang="tr-TR" sz="1100" b="0" i="1" u="none" strike="noStrike" dirty="0" err="1">
                <a:solidFill>
                  <a:schemeClr val="bg1"/>
                </a:solidFill>
                <a:effectLst/>
              </a:rPr>
              <a:t>testing</a:t>
            </a:r>
            <a:r>
              <a:rPr lang="tr-TR" sz="1100" b="0" i="1" u="none" strike="noStrike" dirty="0">
                <a:solidFill>
                  <a:schemeClr val="bg1"/>
                </a:solidFill>
                <a:effectLst/>
              </a:rPr>
              <a:t>: </a:t>
            </a:r>
            <a:r>
              <a:rPr lang="tr-TR" sz="1100" b="0" i="1" u="none" strike="noStrike" dirty="0" err="1">
                <a:solidFill>
                  <a:schemeClr val="bg1"/>
                </a:solidFill>
                <a:effectLst/>
              </a:rPr>
              <a:t>all</a:t>
            </a:r>
            <a:r>
              <a:rPr lang="tr-TR" sz="1100" b="0" i="1" u="none" strike="noStrike" dirty="0">
                <a:solidFill>
                  <a:schemeClr val="bg1"/>
                </a:solidFill>
                <a:effectLst/>
              </a:rPr>
              <a:t> </a:t>
            </a:r>
            <a:r>
              <a:rPr lang="tr-TR" sz="1100" b="0" i="1" u="none" strike="noStrike" dirty="0" err="1">
                <a:solidFill>
                  <a:schemeClr val="bg1"/>
                </a:solidFill>
                <a:effectLst/>
              </a:rPr>
              <a:t>STICHed</a:t>
            </a:r>
            <a:r>
              <a:rPr lang="tr-TR" sz="1100" b="0" i="1" u="none" strike="noStrike" dirty="0">
                <a:solidFill>
                  <a:schemeClr val="bg1"/>
                </a:solidFill>
                <a:effectLst/>
              </a:rPr>
              <a:t> </a:t>
            </a:r>
            <a:r>
              <a:rPr lang="tr-TR" sz="1100" b="0" i="1" u="none" strike="noStrike" dirty="0" err="1">
                <a:solidFill>
                  <a:schemeClr val="bg1"/>
                </a:solidFill>
                <a:effectLst/>
              </a:rPr>
              <a:t>up</a:t>
            </a:r>
            <a:r>
              <a:rPr lang="tr-TR" sz="1100" b="0" i="1" u="none" strike="noStrike" dirty="0">
                <a:solidFill>
                  <a:schemeClr val="bg1"/>
                </a:solidFill>
                <a:effectLst/>
              </a:rPr>
              <a:t>, </a:t>
            </a:r>
            <a:r>
              <a:rPr lang="tr-TR" sz="1100" b="0" i="1" u="none" strike="noStrike" dirty="0" err="1">
                <a:solidFill>
                  <a:schemeClr val="bg1"/>
                </a:solidFill>
                <a:effectLst/>
              </a:rPr>
              <a:t>or</a:t>
            </a:r>
            <a:r>
              <a:rPr lang="tr-TR" sz="1100" b="0" i="1" u="none" strike="noStrike" dirty="0">
                <a:solidFill>
                  <a:schemeClr val="bg1"/>
                </a:solidFill>
                <a:effectLst/>
              </a:rPr>
              <a:t> </a:t>
            </a:r>
            <a:r>
              <a:rPr lang="tr-TR" sz="1100" b="0" i="1" u="none" strike="noStrike" dirty="0" err="1">
                <a:solidFill>
                  <a:schemeClr val="bg1"/>
                </a:solidFill>
                <a:effectLst/>
              </a:rPr>
              <a:t>about</a:t>
            </a:r>
            <a:r>
              <a:rPr lang="tr-TR" sz="1100" b="0" i="1" u="none" strike="noStrike" dirty="0">
                <a:solidFill>
                  <a:schemeClr val="bg1"/>
                </a:solidFill>
                <a:effectLst/>
              </a:rPr>
              <a:t> </a:t>
            </a:r>
            <a:r>
              <a:rPr lang="tr-TR" sz="1100" b="0" i="1" u="none" strike="noStrike" dirty="0" err="1">
                <a:solidFill>
                  <a:schemeClr val="bg1"/>
                </a:solidFill>
                <a:effectLst/>
              </a:rPr>
              <a:t>to</a:t>
            </a:r>
            <a:r>
              <a:rPr lang="tr-TR" sz="1100" b="0" i="1" u="none" strike="noStrike" dirty="0">
                <a:solidFill>
                  <a:schemeClr val="bg1"/>
                </a:solidFill>
                <a:effectLst/>
              </a:rPr>
              <a:t> be REVIVED? </a:t>
            </a:r>
          </a:p>
          <a:p>
            <a:r>
              <a:rPr lang="tr-TR" sz="1100" b="0" i="1" u="none" strike="noStrike" dirty="0" err="1">
                <a:solidFill>
                  <a:schemeClr val="bg1"/>
                </a:solidFill>
                <a:effectLst/>
              </a:rPr>
              <a:t>Eur</a:t>
            </a:r>
            <a:r>
              <a:rPr lang="tr-TR" sz="1100" b="0" i="1" u="none" strike="noStrike" dirty="0">
                <a:solidFill>
                  <a:schemeClr val="bg1"/>
                </a:solidFill>
                <a:effectLst/>
              </a:rPr>
              <a:t> </a:t>
            </a:r>
            <a:r>
              <a:rPr lang="tr-TR" sz="1100" b="0" i="1" u="none" strike="noStrike" dirty="0" err="1">
                <a:solidFill>
                  <a:schemeClr val="bg1"/>
                </a:solidFill>
                <a:effectLst/>
              </a:rPr>
              <a:t>Heart</a:t>
            </a:r>
            <a:r>
              <a:rPr lang="tr-TR" sz="1100" b="0" i="1" u="none" strike="noStrike" dirty="0">
                <a:solidFill>
                  <a:schemeClr val="bg1"/>
                </a:solidFill>
                <a:effectLst/>
              </a:rPr>
              <a:t> J. 2022 Jan 13;43(2):118-126. </a:t>
            </a:r>
            <a:r>
              <a:rPr lang="tr-TR" sz="1100" b="0" i="1" u="none" strike="noStrike" dirty="0" err="1">
                <a:solidFill>
                  <a:schemeClr val="bg1"/>
                </a:solidFill>
                <a:effectLst/>
              </a:rPr>
              <a:t>doi</a:t>
            </a:r>
            <a:r>
              <a:rPr lang="tr-TR" sz="1100" b="0" i="1" u="none" strike="noStrike" dirty="0">
                <a:solidFill>
                  <a:schemeClr val="bg1"/>
                </a:solidFill>
                <a:effectLst/>
              </a:rPr>
              <a:t>: 10.1093/</a:t>
            </a:r>
            <a:r>
              <a:rPr lang="tr-TR" sz="1100" b="0" i="1" u="none" strike="noStrike" dirty="0" err="1">
                <a:solidFill>
                  <a:schemeClr val="bg1"/>
                </a:solidFill>
                <a:effectLst/>
              </a:rPr>
              <a:t>eurheartj</a:t>
            </a:r>
            <a:r>
              <a:rPr lang="tr-TR" sz="1100" b="0" i="1" u="none" strike="noStrike" dirty="0">
                <a:solidFill>
                  <a:schemeClr val="bg1"/>
                </a:solidFill>
                <a:effectLst/>
              </a:rPr>
              <a:t>/ehab729.</a:t>
            </a:r>
            <a:endParaRPr lang="tr-TR" sz="1100" i="1" dirty="0">
              <a:solidFill>
                <a:schemeClr val="bg1"/>
              </a:solidFill>
            </a:endParaRPr>
          </a:p>
        </p:txBody>
      </p:sp>
      <p:pic>
        <p:nvPicPr>
          <p:cNvPr id="3" name="Resim 2">
            <a:extLst>
              <a:ext uri="{FF2B5EF4-FFF2-40B4-BE49-F238E27FC236}">
                <a16:creationId xmlns:a16="http://schemas.microsoft.com/office/drawing/2014/main" id="{52E6E92D-B430-9BA5-F0AA-4771B96A7372}"/>
              </a:ext>
            </a:extLst>
          </p:cNvPr>
          <p:cNvPicPr>
            <a:picLocks noChangeAspect="1"/>
          </p:cNvPicPr>
          <p:nvPr/>
        </p:nvPicPr>
        <p:blipFill>
          <a:blip r:embed="rId5"/>
          <a:stretch>
            <a:fillRect/>
          </a:stretch>
        </p:blipFill>
        <p:spPr>
          <a:xfrm>
            <a:off x="1324566" y="1378088"/>
            <a:ext cx="9542868" cy="3891055"/>
          </a:xfrm>
          <a:prstGeom prst="rect">
            <a:avLst/>
          </a:prstGeom>
        </p:spPr>
      </p:pic>
    </p:spTree>
    <p:extLst>
      <p:ext uri="{BB962C8B-B14F-4D97-AF65-F5344CB8AC3E}">
        <p14:creationId xmlns:p14="http://schemas.microsoft.com/office/powerpoint/2010/main" val="35616981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3)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Planning</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therapy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2" name="Metin Yer Tutucusu 5">
            <a:extLst>
              <a:ext uri="{FF2B5EF4-FFF2-40B4-BE49-F238E27FC236}">
                <a16:creationId xmlns:a16="http://schemas.microsoft.com/office/drawing/2014/main" id="{C1D8F49D-B360-8C7A-0113-482E7BCDB561}"/>
              </a:ext>
            </a:extLst>
          </p:cNvPr>
          <p:cNvSpPr txBox="1">
            <a:spLocks/>
          </p:cNvSpPr>
          <p:nvPr/>
        </p:nvSpPr>
        <p:spPr>
          <a:xfrm>
            <a:off x="698446" y="757928"/>
            <a:ext cx="4305417" cy="5255088"/>
          </a:xfrm>
          <a:prstGeom prst="rect">
            <a:avLst/>
          </a:prstGeom>
        </p:spPr>
        <p:txBody>
          <a:bodyPr vert="horz" lIns="91440" tIns="45720" rIns="91440" bIns="45720" rtlCol="0" anchor="ctr">
            <a:normAutofit fontScale="92500" lnSpcReduction="10000"/>
          </a:bodyP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dirty="0">
                <a:solidFill>
                  <a:schemeClr val="tx1"/>
                </a:solidFill>
              </a:rPr>
              <a:t>Imaging in Guiding </a:t>
            </a:r>
            <a:r>
              <a:rPr lang="en-US" sz="2800" b="1" dirty="0" err="1">
                <a:solidFill>
                  <a:schemeClr val="tx1"/>
                </a:solidFill>
              </a:rPr>
              <a:t>Revascularisation</a:t>
            </a:r>
            <a:r>
              <a:rPr lang="en-US" sz="2800" b="1" dirty="0">
                <a:solidFill>
                  <a:schemeClr val="tx1"/>
                </a:solidFill>
              </a:rPr>
              <a:t> Decision</a:t>
            </a:r>
            <a:endParaRPr lang="tr-TR" sz="2800" b="1" dirty="0">
              <a:solidFill>
                <a:schemeClr val="tx1"/>
              </a:solidFill>
            </a:endParaRPr>
          </a:p>
          <a:p>
            <a:pPr algn="l"/>
            <a:endParaRPr lang="tr-TR" sz="2800" dirty="0">
              <a:solidFill>
                <a:schemeClr val="tx1"/>
              </a:solidFill>
            </a:endParaRPr>
          </a:p>
          <a:p>
            <a:pPr algn="l"/>
            <a:r>
              <a:rPr lang="tr-TR" sz="2400" dirty="0" err="1">
                <a:solidFill>
                  <a:schemeClr val="tx1"/>
                </a:solidFill>
              </a:rPr>
              <a:t>Ischemia</a:t>
            </a:r>
            <a:r>
              <a:rPr lang="tr-TR" sz="2400" dirty="0">
                <a:solidFill>
                  <a:schemeClr val="tx1"/>
                </a:solidFill>
              </a:rPr>
              <a:t> </a:t>
            </a:r>
            <a:r>
              <a:rPr lang="tr-TR" sz="2400" dirty="0" err="1">
                <a:solidFill>
                  <a:schemeClr val="tx1"/>
                </a:solidFill>
              </a:rPr>
              <a:t>and</a:t>
            </a:r>
            <a:r>
              <a:rPr lang="tr-TR" sz="2400" dirty="0">
                <a:solidFill>
                  <a:schemeClr val="tx1"/>
                </a:solidFill>
              </a:rPr>
              <a:t> </a:t>
            </a:r>
            <a:r>
              <a:rPr lang="tr-TR" sz="2400" dirty="0" err="1">
                <a:solidFill>
                  <a:schemeClr val="tx1"/>
                </a:solidFill>
              </a:rPr>
              <a:t>Viability</a:t>
            </a:r>
            <a:r>
              <a:rPr lang="tr-TR" sz="2400" dirty="0">
                <a:solidFill>
                  <a:schemeClr val="tx1"/>
                </a:solidFill>
              </a:rPr>
              <a:t> is </a:t>
            </a:r>
            <a:r>
              <a:rPr lang="tr-TR" sz="2400" dirty="0" err="1">
                <a:solidFill>
                  <a:schemeClr val="tx1"/>
                </a:solidFill>
              </a:rPr>
              <a:t>key</a:t>
            </a:r>
            <a:r>
              <a:rPr lang="tr-TR" sz="2400" dirty="0">
                <a:solidFill>
                  <a:schemeClr val="tx1"/>
                </a:solidFill>
              </a:rPr>
              <a:t>!</a:t>
            </a:r>
          </a:p>
          <a:p>
            <a:pPr algn="l"/>
            <a:endParaRPr lang="tr-TR" sz="2400" dirty="0">
              <a:solidFill>
                <a:schemeClr val="tx1"/>
              </a:solidFill>
            </a:endParaRPr>
          </a:p>
          <a:p>
            <a:pPr marL="457200" indent="-457200" algn="l">
              <a:lnSpc>
                <a:spcPct val="160000"/>
              </a:lnSpc>
              <a:buFont typeface="Wingdings" pitchFamily="2" charset="2"/>
              <a:buChar char="Ø"/>
            </a:pPr>
            <a:r>
              <a:rPr lang="tr-TR" sz="2200" dirty="0" err="1">
                <a:solidFill>
                  <a:schemeClr val="tx1"/>
                </a:solidFill>
              </a:rPr>
              <a:t>Dobutamine</a:t>
            </a:r>
            <a:r>
              <a:rPr lang="tr-TR" sz="2200" dirty="0">
                <a:solidFill>
                  <a:schemeClr val="tx1"/>
                </a:solidFill>
              </a:rPr>
              <a:t> </a:t>
            </a:r>
            <a:r>
              <a:rPr lang="tr-TR" sz="2200" dirty="0" err="1">
                <a:solidFill>
                  <a:schemeClr val="tx1"/>
                </a:solidFill>
              </a:rPr>
              <a:t>stress</a:t>
            </a:r>
            <a:r>
              <a:rPr lang="tr-TR" sz="2200" dirty="0">
                <a:solidFill>
                  <a:schemeClr val="tx1"/>
                </a:solidFill>
              </a:rPr>
              <a:t> </a:t>
            </a:r>
            <a:r>
              <a:rPr lang="tr-TR" sz="2200" dirty="0" err="1">
                <a:solidFill>
                  <a:schemeClr val="tx1"/>
                </a:solidFill>
              </a:rPr>
              <a:t>echo</a:t>
            </a:r>
            <a:r>
              <a:rPr lang="tr-TR" sz="2200" dirty="0">
                <a:solidFill>
                  <a:schemeClr val="tx1"/>
                </a:solidFill>
              </a:rPr>
              <a:t> </a:t>
            </a:r>
          </a:p>
          <a:p>
            <a:pPr marL="457200" indent="-457200" algn="l">
              <a:lnSpc>
                <a:spcPct val="160000"/>
              </a:lnSpc>
              <a:buFont typeface="Wingdings" pitchFamily="2" charset="2"/>
              <a:buChar char="Ø"/>
            </a:pPr>
            <a:r>
              <a:rPr lang="en-US" sz="2200" dirty="0">
                <a:solidFill>
                  <a:schemeClr val="tx1"/>
                </a:solidFill>
              </a:rPr>
              <a:t>SPECT with Tl-201 or Tc-99 </a:t>
            </a:r>
          </a:p>
          <a:p>
            <a:pPr algn="l">
              <a:lnSpc>
                <a:spcPct val="160000"/>
              </a:lnSpc>
            </a:pPr>
            <a:r>
              <a:rPr lang="en-US" sz="2200" dirty="0">
                <a:solidFill>
                  <a:schemeClr val="tx1"/>
                </a:solidFill>
              </a:rPr>
              <a:t>        labelled tracers</a:t>
            </a:r>
            <a:endParaRPr lang="tr-TR" sz="2200" dirty="0">
              <a:solidFill>
                <a:schemeClr val="tx1"/>
              </a:solidFill>
            </a:endParaRPr>
          </a:p>
          <a:p>
            <a:pPr marL="457200" indent="-457200" algn="l">
              <a:lnSpc>
                <a:spcPct val="160000"/>
              </a:lnSpc>
              <a:buFont typeface="Wingdings" pitchFamily="2" charset="2"/>
              <a:buChar char="Ø"/>
            </a:pPr>
            <a:r>
              <a:rPr lang="en-US" sz="2200" b="1" dirty="0">
                <a:solidFill>
                  <a:schemeClr val="tx1"/>
                </a:solidFill>
              </a:rPr>
              <a:t>PET </a:t>
            </a:r>
            <a:r>
              <a:rPr lang="tr-TR" sz="2200" b="1" dirty="0">
                <a:solidFill>
                  <a:schemeClr val="tx1"/>
                </a:solidFill>
              </a:rPr>
              <a:t>- </a:t>
            </a:r>
            <a:r>
              <a:rPr lang="en-US" sz="2200" b="1" dirty="0">
                <a:solidFill>
                  <a:schemeClr val="tx1"/>
                </a:solidFill>
              </a:rPr>
              <a:t>gold standard for the</a:t>
            </a:r>
            <a:r>
              <a:rPr lang="tr-TR" sz="2200" b="1" dirty="0">
                <a:solidFill>
                  <a:schemeClr val="tx1"/>
                </a:solidFill>
              </a:rPr>
              <a:t> </a:t>
            </a:r>
            <a:r>
              <a:rPr lang="en-US" sz="2200" b="1" dirty="0">
                <a:solidFill>
                  <a:schemeClr val="tx1"/>
                </a:solidFill>
              </a:rPr>
              <a:t>assessment of viability using metabolic tracers</a:t>
            </a:r>
            <a:endParaRPr lang="tr-TR" sz="2200" b="1" dirty="0">
              <a:solidFill>
                <a:schemeClr val="tx1"/>
              </a:solidFill>
            </a:endParaRPr>
          </a:p>
          <a:p>
            <a:pPr marL="457200" indent="-457200" algn="l">
              <a:lnSpc>
                <a:spcPct val="160000"/>
              </a:lnSpc>
              <a:buFont typeface="Wingdings" pitchFamily="2" charset="2"/>
              <a:buChar char="Ø"/>
            </a:pPr>
            <a:r>
              <a:rPr lang="en-US" sz="2200" dirty="0">
                <a:solidFill>
                  <a:schemeClr val="tx1"/>
                </a:solidFill>
              </a:rPr>
              <a:t>CMR</a:t>
            </a:r>
            <a:endParaRPr lang="tr-TR" sz="2200" dirty="0">
              <a:solidFill>
                <a:schemeClr val="tx1"/>
              </a:solidFill>
            </a:endParaRPr>
          </a:p>
        </p:txBody>
      </p:sp>
      <p:pic>
        <p:nvPicPr>
          <p:cNvPr id="4" name="Resim 3">
            <a:extLst>
              <a:ext uri="{FF2B5EF4-FFF2-40B4-BE49-F238E27FC236}">
                <a16:creationId xmlns:a16="http://schemas.microsoft.com/office/drawing/2014/main" id="{055437F8-37C1-91B2-5D61-4EFF19CB9E92}"/>
              </a:ext>
            </a:extLst>
          </p:cNvPr>
          <p:cNvPicPr>
            <a:picLocks noChangeAspect="1"/>
          </p:cNvPicPr>
          <p:nvPr/>
        </p:nvPicPr>
        <p:blipFill rotWithShape="1">
          <a:blip r:embed="rId5"/>
          <a:srcRect l="3764" t="5654" r="4497" b="21721"/>
          <a:stretch/>
        </p:blipFill>
        <p:spPr>
          <a:xfrm>
            <a:off x="4842619" y="1635179"/>
            <a:ext cx="6650935" cy="3587642"/>
          </a:xfrm>
          <a:prstGeom prst="rect">
            <a:avLst/>
          </a:prstGeom>
        </p:spPr>
      </p:pic>
      <p:sp>
        <p:nvSpPr>
          <p:cNvPr id="3" name="Metin kutusu 2">
            <a:extLst>
              <a:ext uri="{FF2B5EF4-FFF2-40B4-BE49-F238E27FC236}">
                <a16:creationId xmlns:a16="http://schemas.microsoft.com/office/drawing/2014/main" id="{E2E01954-BC74-F85E-C9AD-7866E631E101}"/>
              </a:ext>
            </a:extLst>
          </p:cNvPr>
          <p:cNvSpPr txBox="1"/>
          <p:nvPr/>
        </p:nvSpPr>
        <p:spPr>
          <a:xfrm>
            <a:off x="6470612" y="6357776"/>
            <a:ext cx="4900701" cy="430887"/>
          </a:xfrm>
          <a:prstGeom prst="rect">
            <a:avLst/>
          </a:prstGeom>
          <a:noFill/>
        </p:spPr>
        <p:txBody>
          <a:bodyPr wrap="none" rtlCol="0">
            <a:spAutoFit/>
          </a:bodyPr>
          <a:lstStyle/>
          <a:p>
            <a:r>
              <a:rPr lang="tr-TR" sz="1100" b="0" i="1" u="none" strike="noStrike" dirty="0" err="1">
                <a:solidFill>
                  <a:schemeClr val="bg1"/>
                </a:solidFill>
                <a:effectLst/>
              </a:rPr>
              <a:t>Ryan</a:t>
            </a:r>
            <a:r>
              <a:rPr lang="tr-TR" sz="1100" b="0" i="1" u="none" strike="noStrike" dirty="0">
                <a:solidFill>
                  <a:schemeClr val="bg1"/>
                </a:solidFill>
                <a:effectLst/>
              </a:rPr>
              <a:t> M et al. </a:t>
            </a:r>
            <a:r>
              <a:rPr lang="tr-TR" sz="1100" b="0" i="1" u="none" strike="noStrike" dirty="0" err="1">
                <a:solidFill>
                  <a:schemeClr val="bg1"/>
                </a:solidFill>
                <a:effectLst/>
              </a:rPr>
              <a:t>Myocardial</a:t>
            </a:r>
            <a:r>
              <a:rPr lang="tr-TR" sz="1100" b="0" i="1" u="none" strike="noStrike" dirty="0">
                <a:solidFill>
                  <a:schemeClr val="bg1"/>
                </a:solidFill>
                <a:effectLst/>
              </a:rPr>
              <a:t> </a:t>
            </a:r>
            <a:r>
              <a:rPr lang="tr-TR" sz="1100" b="0" i="1" u="none" strike="noStrike" dirty="0" err="1">
                <a:solidFill>
                  <a:schemeClr val="bg1"/>
                </a:solidFill>
                <a:effectLst/>
              </a:rPr>
              <a:t>viability</a:t>
            </a:r>
            <a:r>
              <a:rPr lang="tr-TR" sz="1100" b="0" i="1" u="none" strike="noStrike" dirty="0">
                <a:solidFill>
                  <a:schemeClr val="bg1"/>
                </a:solidFill>
                <a:effectLst/>
              </a:rPr>
              <a:t> </a:t>
            </a:r>
            <a:r>
              <a:rPr lang="tr-TR" sz="1100" b="0" i="1" u="none" strike="noStrike" dirty="0" err="1">
                <a:solidFill>
                  <a:schemeClr val="bg1"/>
                </a:solidFill>
                <a:effectLst/>
              </a:rPr>
              <a:t>testing</a:t>
            </a:r>
            <a:r>
              <a:rPr lang="tr-TR" sz="1100" b="0" i="1" u="none" strike="noStrike" dirty="0">
                <a:solidFill>
                  <a:schemeClr val="bg1"/>
                </a:solidFill>
                <a:effectLst/>
              </a:rPr>
              <a:t>: </a:t>
            </a:r>
            <a:r>
              <a:rPr lang="tr-TR" sz="1100" b="0" i="1" u="none" strike="noStrike" dirty="0" err="1">
                <a:solidFill>
                  <a:schemeClr val="bg1"/>
                </a:solidFill>
                <a:effectLst/>
              </a:rPr>
              <a:t>all</a:t>
            </a:r>
            <a:r>
              <a:rPr lang="tr-TR" sz="1100" b="0" i="1" u="none" strike="noStrike" dirty="0">
                <a:solidFill>
                  <a:schemeClr val="bg1"/>
                </a:solidFill>
                <a:effectLst/>
              </a:rPr>
              <a:t> </a:t>
            </a:r>
            <a:r>
              <a:rPr lang="tr-TR" sz="1100" b="0" i="1" u="none" strike="noStrike" dirty="0" err="1">
                <a:solidFill>
                  <a:schemeClr val="bg1"/>
                </a:solidFill>
                <a:effectLst/>
              </a:rPr>
              <a:t>STICHed</a:t>
            </a:r>
            <a:r>
              <a:rPr lang="tr-TR" sz="1100" b="0" i="1" u="none" strike="noStrike" dirty="0">
                <a:solidFill>
                  <a:schemeClr val="bg1"/>
                </a:solidFill>
                <a:effectLst/>
              </a:rPr>
              <a:t> </a:t>
            </a:r>
            <a:r>
              <a:rPr lang="tr-TR" sz="1100" b="0" i="1" u="none" strike="noStrike" dirty="0" err="1">
                <a:solidFill>
                  <a:schemeClr val="bg1"/>
                </a:solidFill>
                <a:effectLst/>
              </a:rPr>
              <a:t>up</a:t>
            </a:r>
            <a:r>
              <a:rPr lang="tr-TR" sz="1100" b="0" i="1" u="none" strike="noStrike" dirty="0">
                <a:solidFill>
                  <a:schemeClr val="bg1"/>
                </a:solidFill>
                <a:effectLst/>
              </a:rPr>
              <a:t>, </a:t>
            </a:r>
            <a:r>
              <a:rPr lang="tr-TR" sz="1100" b="0" i="1" u="none" strike="noStrike" dirty="0" err="1">
                <a:solidFill>
                  <a:schemeClr val="bg1"/>
                </a:solidFill>
                <a:effectLst/>
              </a:rPr>
              <a:t>or</a:t>
            </a:r>
            <a:r>
              <a:rPr lang="tr-TR" sz="1100" b="0" i="1" u="none" strike="noStrike" dirty="0">
                <a:solidFill>
                  <a:schemeClr val="bg1"/>
                </a:solidFill>
                <a:effectLst/>
              </a:rPr>
              <a:t> </a:t>
            </a:r>
            <a:r>
              <a:rPr lang="tr-TR" sz="1100" b="0" i="1" u="none" strike="noStrike" dirty="0" err="1">
                <a:solidFill>
                  <a:schemeClr val="bg1"/>
                </a:solidFill>
                <a:effectLst/>
              </a:rPr>
              <a:t>about</a:t>
            </a:r>
            <a:r>
              <a:rPr lang="tr-TR" sz="1100" b="0" i="1" u="none" strike="noStrike" dirty="0">
                <a:solidFill>
                  <a:schemeClr val="bg1"/>
                </a:solidFill>
                <a:effectLst/>
              </a:rPr>
              <a:t> </a:t>
            </a:r>
            <a:r>
              <a:rPr lang="tr-TR" sz="1100" b="0" i="1" u="none" strike="noStrike" dirty="0" err="1">
                <a:solidFill>
                  <a:schemeClr val="bg1"/>
                </a:solidFill>
                <a:effectLst/>
              </a:rPr>
              <a:t>to</a:t>
            </a:r>
            <a:r>
              <a:rPr lang="tr-TR" sz="1100" b="0" i="1" u="none" strike="noStrike" dirty="0">
                <a:solidFill>
                  <a:schemeClr val="bg1"/>
                </a:solidFill>
                <a:effectLst/>
              </a:rPr>
              <a:t> be REVIVED? </a:t>
            </a:r>
          </a:p>
          <a:p>
            <a:r>
              <a:rPr lang="tr-TR" sz="1100" b="0" i="1" u="none" strike="noStrike" dirty="0" err="1">
                <a:solidFill>
                  <a:schemeClr val="bg1"/>
                </a:solidFill>
                <a:effectLst/>
              </a:rPr>
              <a:t>Eur</a:t>
            </a:r>
            <a:r>
              <a:rPr lang="tr-TR" sz="1100" b="0" i="1" u="none" strike="noStrike" dirty="0">
                <a:solidFill>
                  <a:schemeClr val="bg1"/>
                </a:solidFill>
                <a:effectLst/>
              </a:rPr>
              <a:t> </a:t>
            </a:r>
            <a:r>
              <a:rPr lang="tr-TR" sz="1100" b="0" i="1" u="none" strike="noStrike" dirty="0" err="1">
                <a:solidFill>
                  <a:schemeClr val="bg1"/>
                </a:solidFill>
                <a:effectLst/>
              </a:rPr>
              <a:t>Heart</a:t>
            </a:r>
            <a:r>
              <a:rPr lang="tr-TR" sz="1100" b="0" i="1" u="none" strike="noStrike" dirty="0">
                <a:solidFill>
                  <a:schemeClr val="bg1"/>
                </a:solidFill>
                <a:effectLst/>
              </a:rPr>
              <a:t> J. 2022 Jan 13;43(2):118-126. </a:t>
            </a:r>
            <a:r>
              <a:rPr lang="tr-TR" sz="1100" b="0" i="1" u="none" strike="noStrike" dirty="0" err="1">
                <a:solidFill>
                  <a:schemeClr val="bg1"/>
                </a:solidFill>
                <a:effectLst/>
              </a:rPr>
              <a:t>doi</a:t>
            </a:r>
            <a:r>
              <a:rPr lang="tr-TR" sz="1100" b="0" i="1" u="none" strike="noStrike" dirty="0">
                <a:solidFill>
                  <a:schemeClr val="bg1"/>
                </a:solidFill>
                <a:effectLst/>
              </a:rPr>
              <a:t>: 10.1093/</a:t>
            </a:r>
            <a:r>
              <a:rPr lang="tr-TR" sz="1100" b="0" i="1" u="none" strike="noStrike" dirty="0" err="1">
                <a:solidFill>
                  <a:schemeClr val="bg1"/>
                </a:solidFill>
                <a:effectLst/>
              </a:rPr>
              <a:t>eurheartj</a:t>
            </a:r>
            <a:r>
              <a:rPr lang="tr-TR" sz="1100" b="0" i="1" u="none" strike="noStrike" dirty="0">
                <a:solidFill>
                  <a:schemeClr val="bg1"/>
                </a:solidFill>
                <a:effectLst/>
              </a:rPr>
              <a:t>/ehab729.</a:t>
            </a:r>
            <a:endParaRPr lang="tr-TR" sz="1100" i="1" dirty="0">
              <a:solidFill>
                <a:schemeClr val="bg1"/>
              </a:solidFill>
            </a:endParaRPr>
          </a:p>
        </p:txBody>
      </p:sp>
    </p:spTree>
    <p:extLst>
      <p:ext uri="{BB962C8B-B14F-4D97-AF65-F5344CB8AC3E}">
        <p14:creationId xmlns:p14="http://schemas.microsoft.com/office/powerpoint/2010/main" val="29681025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3)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Planning</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therapy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2" name="Metin Yer Tutucusu 5">
            <a:extLst>
              <a:ext uri="{FF2B5EF4-FFF2-40B4-BE49-F238E27FC236}">
                <a16:creationId xmlns:a16="http://schemas.microsoft.com/office/drawing/2014/main" id="{C1D8F49D-B360-8C7A-0113-482E7BCDB561}"/>
              </a:ext>
            </a:extLst>
          </p:cNvPr>
          <p:cNvSpPr txBox="1">
            <a:spLocks/>
          </p:cNvSpPr>
          <p:nvPr/>
        </p:nvSpPr>
        <p:spPr>
          <a:xfrm>
            <a:off x="698446" y="757928"/>
            <a:ext cx="4305417" cy="5255088"/>
          </a:xfrm>
          <a:prstGeom prst="rect">
            <a:avLst/>
          </a:prstGeom>
        </p:spPr>
        <p:txBody>
          <a:bodyPr vert="horz" lIns="91440" tIns="45720" rIns="91440" bIns="45720" rtlCol="0" anchor="ctr">
            <a:normAutofit fontScale="92500" lnSpcReduction="10000"/>
          </a:bodyP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dirty="0">
                <a:solidFill>
                  <a:schemeClr val="tx1"/>
                </a:solidFill>
              </a:rPr>
              <a:t>Imaging in Guiding </a:t>
            </a:r>
            <a:r>
              <a:rPr lang="en-US" sz="2800" b="1" dirty="0" err="1">
                <a:solidFill>
                  <a:schemeClr val="tx1"/>
                </a:solidFill>
              </a:rPr>
              <a:t>Revascularisation</a:t>
            </a:r>
            <a:r>
              <a:rPr lang="en-US" sz="2800" b="1" dirty="0">
                <a:solidFill>
                  <a:schemeClr val="tx1"/>
                </a:solidFill>
              </a:rPr>
              <a:t> Decision</a:t>
            </a:r>
            <a:endParaRPr lang="tr-TR" sz="2800" b="1" dirty="0">
              <a:solidFill>
                <a:schemeClr val="tx1"/>
              </a:solidFill>
            </a:endParaRPr>
          </a:p>
          <a:p>
            <a:pPr algn="l"/>
            <a:endParaRPr lang="tr-TR" sz="2800" dirty="0">
              <a:solidFill>
                <a:schemeClr val="tx1"/>
              </a:solidFill>
            </a:endParaRPr>
          </a:p>
          <a:p>
            <a:pPr algn="l"/>
            <a:r>
              <a:rPr lang="tr-TR" sz="2400" dirty="0" err="1">
                <a:solidFill>
                  <a:schemeClr val="tx1"/>
                </a:solidFill>
              </a:rPr>
              <a:t>Ischemia</a:t>
            </a:r>
            <a:r>
              <a:rPr lang="tr-TR" sz="2400" dirty="0">
                <a:solidFill>
                  <a:schemeClr val="tx1"/>
                </a:solidFill>
              </a:rPr>
              <a:t> </a:t>
            </a:r>
            <a:r>
              <a:rPr lang="tr-TR" sz="2400" dirty="0" err="1">
                <a:solidFill>
                  <a:schemeClr val="tx1"/>
                </a:solidFill>
              </a:rPr>
              <a:t>and</a:t>
            </a:r>
            <a:r>
              <a:rPr lang="tr-TR" sz="2400" dirty="0">
                <a:solidFill>
                  <a:schemeClr val="tx1"/>
                </a:solidFill>
              </a:rPr>
              <a:t> </a:t>
            </a:r>
            <a:r>
              <a:rPr lang="tr-TR" sz="2400" dirty="0" err="1">
                <a:solidFill>
                  <a:schemeClr val="tx1"/>
                </a:solidFill>
              </a:rPr>
              <a:t>Viability</a:t>
            </a:r>
            <a:r>
              <a:rPr lang="tr-TR" sz="2400" dirty="0">
                <a:solidFill>
                  <a:schemeClr val="tx1"/>
                </a:solidFill>
              </a:rPr>
              <a:t> is </a:t>
            </a:r>
            <a:r>
              <a:rPr lang="tr-TR" sz="2400" dirty="0" err="1">
                <a:solidFill>
                  <a:schemeClr val="tx1"/>
                </a:solidFill>
              </a:rPr>
              <a:t>key</a:t>
            </a:r>
            <a:r>
              <a:rPr lang="tr-TR" sz="2400" dirty="0">
                <a:solidFill>
                  <a:schemeClr val="tx1"/>
                </a:solidFill>
              </a:rPr>
              <a:t>!</a:t>
            </a:r>
          </a:p>
          <a:p>
            <a:pPr algn="l"/>
            <a:endParaRPr lang="tr-TR" sz="2400" dirty="0">
              <a:solidFill>
                <a:schemeClr val="tx1"/>
              </a:solidFill>
            </a:endParaRPr>
          </a:p>
          <a:p>
            <a:pPr marL="457200" indent="-457200" algn="l">
              <a:lnSpc>
                <a:spcPct val="160000"/>
              </a:lnSpc>
              <a:buFont typeface="Wingdings" pitchFamily="2" charset="2"/>
              <a:buChar char="Ø"/>
            </a:pPr>
            <a:r>
              <a:rPr lang="tr-TR" sz="2200" dirty="0" err="1">
                <a:solidFill>
                  <a:schemeClr val="tx1"/>
                </a:solidFill>
              </a:rPr>
              <a:t>Dobutamine</a:t>
            </a:r>
            <a:r>
              <a:rPr lang="tr-TR" sz="2200" dirty="0">
                <a:solidFill>
                  <a:schemeClr val="tx1"/>
                </a:solidFill>
              </a:rPr>
              <a:t> </a:t>
            </a:r>
            <a:r>
              <a:rPr lang="tr-TR" sz="2200" dirty="0" err="1">
                <a:solidFill>
                  <a:schemeClr val="tx1"/>
                </a:solidFill>
              </a:rPr>
              <a:t>stress</a:t>
            </a:r>
            <a:r>
              <a:rPr lang="tr-TR" sz="2200" dirty="0">
                <a:solidFill>
                  <a:schemeClr val="tx1"/>
                </a:solidFill>
              </a:rPr>
              <a:t> </a:t>
            </a:r>
            <a:r>
              <a:rPr lang="tr-TR" sz="2200" dirty="0" err="1">
                <a:solidFill>
                  <a:schemeClr val="tx1"/>
                </a:solidFill>
              </a:rPr>
              <a:t>echo</a:t>
            </a:r>
            <a:r>
              <a:rPr lang="tr-TR" sz="2200" dirty="0">
                <a:solidFill>
                  <a:schemeClr val="tx1"/>
                </a:solidFill>
              </a:rPr>
              <a:t> </a:t>
            </a:r>
          </a:p>
          <a:p>
            <a:pPr marL="457200" indent="-457200" algn="l">
              <a:lnSpc>
                <a:spcPct val="160000"/>
              </a:lnSpc>
              <a:buFont typeface="Wingdings" pitchFamily="2" charset="2"/>
              <a:buChar char="Ø"/>
            </a:pPr>
            <a:r>
              <a:rPr lang="en-US" sz="2200" dirty="0">
                <a:solidFill>
                  <a:schemeClr val="tx1"/>
                </a:solidFill>
              </a:rPr>
              <a:t>SPECT with Tl-201 or Tc-99 </a:t>
            </a:r>
          </a:p>
          <a:p>
            <a:pPr algn="l">
              <a:lnSpc>
                <a:spcPct val="160000"/>
              </a:lnSpc>
            </a:pPr>
            <a:r>
              <a:rPr lang="en-US" sz="2200" dirty="0">
                <a:solidFill>
                  <a:schemeClr val="tx1"/>
                </a:solidFill>
              </a:rPr>
              <a:t>        labelled tracers</a:t>
            </a:r>
            <a:endParaRPr lang="tr-TR" sz="2200" dirty="0">
              <a:solidFill>
                <a:schemeClr val="tx1"/>
              </a:solidFill>
            </a:endParaRPr>
          </a:p>
          <a:p>
            <a:pPr marL="457200" indent="-457200" algn="l">
              <a:lnSpc>
                <a:spcPct val="160000"/>
              </a:lnSpc>
              <a:buFont typeface="Wingdings" pitchFamily="2" charset="2"/>
              <a:buChar char="Ø"/>
            </a:pPr>
            <a:r>
              <a:rPr lang="en-US" sz="2200" b="1" dirty="0">
                <a:solidFill>
                  <a:schemeClr val="tx1"/>
                </a:solidFill>
              </a:rPr>
              <a:t>PET </a:t>
            </a:r>
            <a:r>
              <a:rPr lang="tr-TR" sz="2200" b="1" dirty="0">
                <a:solidFill>
                  <a:schemeClr val="tx1"/>
                </a:solidFill>
              </a:rPr>
              <a:t>- </a:t>
            </a:r>
            <a:r>
              <a:rPr lang="en-US" sz="2200" b="1" dirty="0">
                <a:solidFill>
                  <a:schemeClr val="tx1"/>
                </a:solidFill>
              </a:rPr>
              <a:t>gold standard for the</a:t>
            </a:r>
            <a:r>
              <a:rPr lang="tr-TR" sz="2200" b="1" dirty="0">
                <a:solidFill>
                  <a:schemeClr val="tx1"/>
                </a:solidFill>
              </a:rPr>
              <a:t> </a:t>
            </a:r>
            <a:r>
              <a:rPr lang="en-US" sz="2200" b="1" dirty="0">
                <a:solidFill>
                  <a:schemeClr val="tx1"/>
                </a:solidFill>
              </a:rPr>
              <a:t>assessment of viability using metabolic tracers</a:t>
            </a:r>
            <a:endParaRPr lang="tr-TR" sz="2200" b="1" dirty="0">
              <a:solidFill>
                <a:schemeClr val="tx1"/>
              </a:solidFill>
            </a:endParaRPr>
          </a:p>
          <a:p>
            <a:pPr marL="457200" indent="-457200" algn="l">
              <a:lnSpc>
                <a:spcPct val="160000"/>
              </a:lnSpc>
              <a:buFont typeface="Wingdings" pitchFamily="2" charset="2"/>
              <a:buChar char="Ø"/>
            </a:pPr>
            <a:r>
              <a:rPr lang="en-US" sz="2200" dirty="0">
                <a:solidFill>
                  <a:schemeClr val="tx1"/>
                </a:solidFill>
              </a:rPr>
              <a:t>CMR</a:t>
            </a:r>
            <a:endParaRPr lang="tr-TR" sz="2200" dirty="0">
              <a:solidFill>
                <a:schemeClr val="tx1"/>
              </a:solidFill>
            </a:endParaRPr>
          </a:p>
        </p:txBody>
      </p:sp>
      <p:pic>
        <p:nvPicPr>
          <p:cNvPr id="6" name="Resim 5">
            <a:extLst>
              <a:ext uri="{FF2B5EF4-FFF2-40B4-BE49-F238E27FC236}">
                <a16:creationId xmlns:a16="http://schemas.microsoft.com/office/drawing/2014/main" id="{6D0449EB-E58C-0EFB-25B7-90563205ADE7}"/>
              </a:ext>
            </a:extLst>
          </p:cNvPr>
          <p:cNvPicPr>
            <a:picLocks noChangeAspect="1"/>
          </p:cNvPicPr>
          <p:nvPr/>
        </p:nvPicPr>
        <p:blipFill>
          <a:blip r:embed="rId5"/>
          <a:stretch>
            <a:fillRect/>
          </a:stretch>
        </p:blipFill>
        <p:spPr>
          <a:xfrm>
            <a:off x="4700337" y="1132434"/>
            <a:ext cx="6670976" cy="4593131"/>
          </a:xfrm>
          <a:prstGeom prst="rect">
            <a:avLst/>
          </a:prstGeom>
        </p:spPr>
      </p:pic>
      <p:sp>
        <p:nvSpPr>
          <p:cNvPr id="8" name="Metin kutusu 7">
            <a:extLst>
              <a:ext uri="{FF2B5EF4-FFF2-40B4-BE49-F238E27FC236}">
                <a16:creationId xmlns:a16="http://schemas.microsoft.com/office/drawing/2014/main" id="{5C162968-A592-2F7F-6F82-012A93CA4B15}"/>
              </a:ext>
            </a:extLst>
          </p:cNvPr>
          <p:cNvSpPr txBox="1"/>
          <p:nvPr/>
        </p:nvSpPr>
        <p:spPr>
          <a:xfrm>
            <a:off x="4792268" y="6317480"/>
            <a:ext cx="6579045"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Schumacher</a:t>
            </a:r>
            <a:r>
              <a:rPr lang="tr-TR" sz="1100" b="0" i="1" u="none" strike="noStrike" dirty="0">
                <a:solidFill>
                  <a:schemeClr val="bg1"/>
                </a:solidFill>
                <a:effectLst/>
                <a:latin typeface="BlinkMacSystemFont"/>
              </a:rPr>
              <a:t> SP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Coronary</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Intervention</a:t>
            </a:r>
            <a:r>
              <a:rPr lang="tr-TR" sz="1100" b="0" i="1" u="none" strike="noStrike" dirty="0">
                <a:solidFill>
                  <a:schemeClr val="bg1"/>
                </a:solidFill>
                <a:effectLst/>
                <a:latin typeface="BlinkMacSystemFont"/>
              </a:rPr>
              <a:t> of </a:t>
            </a:r>
            <a:r>
              <a:rPr lang="tr-TR" sz="1100" b="0" i="1" u="none" strike="noStrike" dirty="0" err="1">
                <a:solidFill>
                  <a:schemeClr val="bg1"/>
                </a:solidFill>
                <a:effectLst/>
                <a:latin typeface="BlinkMacSystemFont"/>
              </a:rPr>
              <a:t>Chronic</a:t>
            </a:r>
            <a:r>
              <a:rPr lang="tr-TR" sz="1100" b="0" i="1" u="none" strike="noStrike" dirty="0">
                <a:solidFill>
                  <a:schemeClr val="bg1"/>
                </a:solidFill>
                <a:effectLst/>
                <a:latin typeface="BlinkMacSystemFont"/>
              </a:rPr>
              <a:t> Total </a:t>
            </a:r>
            <a:r>
              <a:rPr lang="tr-TR" sz="1100" b="0" i="1" u="none" strike="noStrike" dirty="0" err="1">
                <a:solidFill>
                  <a:schemeClr val="bg1"/>
                </a:solidFill>
                <a:effectLst/>
                <a:latin typeface="BlinkMacSystemFont"/>
              </a:rPr>
              <a:t>Occlusions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When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and</a:t>
            </a:r>
            <a:r>
              <a:rPr lang="tr-TR" sz="1100" b="0" i="1" u="none" strike="noStrike" dirty="0">
                <a:solidFill>
                  <a:schemeClr val="bg1"/>
                </a:solidFill>
                <a:effectLst/>
                <a:latin typeface="BlinkMacSystemFont"/>
              </a:rPr>
              <a:t> How </a:t>
            </a:r>
            <a:r>
              <a:rPr lang="tr-TR" sz="1100" b="0" i="1" u="none" strike="noStrike" dirty="0" err="1">
                <a:solidFill>
                  <a:schemeClr val="bg1"/>
                </a:solidFill>
                <a:effectLst/>
                <a:latin typeface="BlinkMacSystemFont"/>
              </a:rPr>
              <a:t>to</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Treat</a:t>
            </a:r>
            <a:r>
              <a:rPr lang="tr-TR" sz="1100" b="0" i="1" u="none" strike="noStrike" dirty="0">
                <a:solidFill>
                  <a:schemeClr val="bg1"/>
                </a:solidFill>
                <a:effectLst/>
                <a:latin typeface="BlinkMacSystemFont"/>
              </a:rPr>
              <a:t>. </a:t>
            </a:r>
          </a:p>
          <a:p>
            <a:pPr algn="r"/>
            <a:r>
              <a:rPr lang="tr-TR" sz="1100" b="0" i="1" u="none" strike="noStrike" dirty="0" err="1">
                <a:solidFill>
                  <a:schemeClr val="bg1"/>
                </a:solidFill>
                <a:effectLst/>
                <a:latin typeface="BlinkMacSystemFont"/>
              </a:rPr>
              <a:t>Cardiovasc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2019 Jun;20(6):513-522.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10.1016/j.carrev.2018.07.025.</a:t>
            </a:r>
            <a:endParaRPr lang="tr-TR" sz="1100" i="1" dirty="0">
              <a:solidFill>
                <a:schemeClr val="bg1"/>
              </a:solidFill>
            </a:endParaRPr>
          </a:p>
        </p:txBody>
      </p:sp>
    </p:spTree>
    <p:extLst>
      <p:ext uri="{BB962C8B-B14F-4D97-AF65-F5344CB8AC3E}">
        <p14:creationId xmlns:p14="http://schemas.microsoft.com/office/powerpoint/2010/main" val="5547729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3)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Planning</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therapy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4" name="İçerik Yer Tutucusu 6">
            <a:extLst>
              <a:ext uri="{FF2B5EF4-FFF2-40B4-BE49-F238E27FC236}">
                <a16:creationId xmlns:a16="http://schemas.microsoft.com/office/drawing/2014/main" id="{8BE95A87-51AA-9FEF-F1C8-36920612C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1627" y="672330"/>
            <a:ext cx="5749687" cy="5513339"/>
          </a:xfrm>
          <a:prstGeom prst="rect">
            <a:avLst/>
          </a:prstGeom>
        </p:spPr>
      </p:pic>
      <p:sp>
        <p:nvSpPr>
          <p:cNvPr id="9" name="Metin kutusu 8">
            <a:extLst>
              <a:ext uri="{FF2B5EF4-FFF2-40B4-BE49-F238E27FC236}">
                <a16:creationId xmlns:a16="http://schemas.microsoft.com/office/drawing/2014/main" id="{DC56A021-0672-6593-CEE3-5BD82BD98125}"/>
              </a:ext>
            </a:extLst>
          </p:cNvPr>
          <p:cNvSpPr txBox="1"/>
          <p:nvPr/>
        </p:nvSpPr>
        <p:spPr>
          <a:xfrm>
            <a:off x="3420097" y="6357776"/>
            <a:ext cx="7951216" cy="430887"/>
          </a:xfrm>
          <a:prstGeom prst="rect">
            <a:avLst/>
          </a:prstGeom>
          <a:noFill/>
        </p:spPr>
        <p:txBody>
          <a:bodyPr wrap="none" rtlCol="0">
            <a:spAutoFit/>
          </a:bodyPr>
          <a:lstStyle/>
          <a:p>
            <a:pPr algn="r"/>
            <a:r>
              <a:rPr lang="tr-TR" sz="1100" i="1" dirty="0" err="1">
                <a:solidFill>
                  <a:schemeClr val="bg1"/>
                </a:solidFill>
                <a:effectLst/>
              </a:rPr>
              <a:t>Stuijfzand</a:t>
            </a:r>
            <a:r>
              <a:rPr lang="tr-TR" sz="1100" i="1" dirty="0">
                <a:solidFill>
                  <a:schemeClr val="bg1"/>
                </a:solidFill>
                <a:effectLst/>
              </a:rPr>
              <a:t> WJ, et al. Value of </a:t>
            </a:r>
            <a:r>
              <a:rPr lang="tr-TR" sz="1100" i="1" dirty="0" err="1">
                <a:solidFill>
                  <a:schemeClr val="bg1"/>
                </a:solidFill>
                <a:effectLst/>
              </a:rPr>
              <a:t>Hybrid</a:t>
            </a:r>
            <a:r>
              <a:rPr lang="tr-TR" sz="1100" i="1" dirty="0">
                <a:solidFill>
                  <a:schemeClr val="bg1"/>
                </a:solidFill>
                <a:effectLst/>
              </a:rPr>
              <a:t> </a:t>
            </a:r>
            <a:r>
              <a:rPr lang="tr-TR" sz="1100" i="1" dirty="0" err="1">
                <a:solidFill>
                  <a:schemeClr val="bg1"/>
                </a:solidFill>
                <a:effectLst/>
              </a:rPr>
              <a:t>Imaging</a:t>
            </a:r>
            <a:r>
              <a:rPr lang="tr-TR" sz="1100" i="1" dirty="0">
                <a:solidFill>
                  <a:schemeClr val="bg1"/>
                </a:solidFill>
                <a:effectLst/>
              </a:rPr>
              <a:t> </a:t>
            </a:r>
            <a:r>
              <a:rPr lang="tr-TR" sz="1100" i="1" dirty="0" err="1">
                <a:solidFill>
                  <a:schemeClr val="bg1"/>
                </a:solidFill>
                <a:effectLst/>
              </a:rPr>
              <a:t>with</a:t>
            </a:r>
            <a:r>
              <a:rPr lang="tr-TR" sz="1100" i="1" dirty="0">
                <a:solidFill>
                  <a:schemeClr val="bg1"/>
                </a:solidFill>
                <a:effectLst/>
              </a:rPr>
              <a:t> PET/CT </a:t>
            </a:r>
            <a:r>
              <a:rPr lang="tr-TR" sz="1100" i="1" dirty="0" err="1">
                <a:solidFill>
                  <a:schemeClr val="bg1"/>
                </a:solidFill>
                <a:effectLst/>
              </a:rPr>
              <a:t>to</a:t>
            </a:r>
            <a:r>
              <a:rPr lang="tr-TR" sz="1100" i="1" dirty="0">
                <a:solidFill>
                  <a:schemeClr val="bg1"/>
                </a:solidFill>
                <a:effectLst/>
              </a:rPr>
              <a:t> Guide </a:t>
            </a:r>
            <a:r>
              <a:rPr lang="tr-TR" sz="1100" i="1" dirty="0" err="1">
                <a:solidFill>
                  <a:schemeClr val="bg1"/>
                </a:solidFill>
                <a:effectLst/>
              </a:rPr>
              <a:t>Percutaneous</a:t>
            </a:r>
            <a:r>
              <a:rPr lang="tr-TR" sz="1100" i="1" dirty="0">
                <a:solidFill>
                  <a:schemeClr val="bg1"/>
                </a:solidFill>
                <a:effectLst/>
              </a:rPr>
              <a:t> </a:t>
            </a:r>
            <a:r>
              <a:rPr lang="tr-TR" sz="1100" i="1" dirty="0" err="1">
                <a:solidFill>
                  <a:schemeClr val="bg1"/>
                </a:solidFill>
                <a:effectLst/>
              </a:rPr>
              <a:t>Revascularization</a:t>
            </a:r>
            <a:r>
              <a:rPr lang="tr-TR" sz="1100" i="1" dirty="0">
                <a:solidFill>
                  <a:schemeClr val="bg1"/>
                </a:solidFill>
                <a:effectLst/>
              </a:rPr>
              <a:t> of </a:t>
            </a:r>
            <a:r>
              <a:rPr lang="tr-TR" sz="1100" i="1" dirty="0" err="1">
                <a:solidFill>
                  <a:schemeClr val="bg1"/>
                </a:solidFill>
                <a:effectLst/>
              </a:rPr>
              <a:t>Chronic</a:t>
            </a:r>
            <a:r>
              <a:rPr lang="tr-TR" sz="1100" i="1" dirty="0">
                <a:solidFill>
                  <a:schemeClr val="bg1"/>
                </a:solidFill>
                <a:effectLst/>
              </a:rPr>
              <a:t> Total </a:t>
            </a:r>
            <a:r>
              <a:rPr lang="tr-TR" sz="1100" i="1" dirty="0" err="1">
                <a:solidFill>
                  <a:schemeClr val="bg1"/>
                </a:solidFill>
                <a:effectLst/>
              </a:rPr>
              <a:t>Coronary</a:t>
            </a:r>
            <a:r>
              <a:rPr lang="tr-TR" sz="1100" i="1" dirty="0">
                <a:solidFill>
                  <a:schemeClr val="bg1"/>
                </a:solidFill>
                <a:effectLst/>
              </a:rPr>
              <a:t> </a:t>
            </a:r>
            <a:r>
              <a:rPr lang="tr-TR" sz="1100" i="1" dirty="0" err="1">
                <a:solidFill>
                  <a:schemeClr val="bg1"/>
                </a:solidFill>
                <a:effectLst/>
              </a:rPr>
              <a:t>Occlusion</a:t>
            </a:r>
            <a:r>
              <a:rPr lang="tr-TR" sz="1100" i="1" dirty="0">
                <a:solidFill>
                  <a:schemeClr val="bg1"/>
                </a:solidFill>
                <a:effectLst/>
              </a:rPr>
              <a:t>. </a:t>
            </a:r>
          </a:p>
          <a:p>
            <a:pPr algn="r"/>
            <a:r>
              <a:rPr lang="tr-TR" sz="1100" i="1" dirty="0" err="1">
                <a:solidFill>
                  <a:schemeClr val="bg1"/>
                </a:solidFill>
                <a:effectLst/>
              </a:rPr>
              <a:t>Curr</a:t>
            </a:r>
            <a:r>
              <a:rPr lang="tr-TR" sz="1100" i="1" dirty="0">
                <a:solidFill>
                  <a:schemeClr val="bg1"/>
                </a:solidFill>
                <a:effectLst/>
              </a:rPr>
              <a:t> </a:t>
            </a:r>
            <a:r>
              <a:rPr lang="tr-TR" sz="1100" i="1" dirty="0" err="1">
                <a:solidFill>
                  <a:schemeClr val="bg1"/>
                </a:solidFill>
                <a:effectLst/>
              </a:rPr>
              <a:t>Cardiovasc</a:t>
            </a:r>
            <a:r>
              <a:rPr lang="tr-TR" sz="1100" i="1" dirty="0">
                <a:solidFill>
                  <a:schemeClr val="bg1"/>
                </a:solidFill>
                <a:effectLst/>
              </a:rPr>
              <a:t> </a:t>
            </a:r>
            <a:r>
              <a:rPr lang="tr-TR" sz="1100" i="1" dirty="0" err="1">
                <a:solidFill>
                  <a:schemeClr val="bg1"/>
                </a:solidFill>
                <a:effectLst/>
              </a:rPr>
              <a:t>Imaging</a:t>
            </a:r>
            <a:r>
              <a:rPr lang="tr-TR" sz="1100" i="1" dirty="0">
                <a:solidFill>
                  <a:schemeClr val="bg1"/>
                </a:solidFill>
                <a:effectLst/>
              </a:rPr>
              <a:t> </a:t>
            </a:r>
            <a:r>
              <a:rPr lang="tr-TR" sz="1100" i="1" dirty="0" err="1">
                <a:solidFill>
                  <a:schemeClr val="bg1"/>
                </a:solidFill>
                <a:effectLst/>
              </a:rPr>
              <a:t>Rep</a:t>
            </a:r>
            <a:r>
              <a:rPr lang="tr-TR" sz="1100" i="1" dirty="0">
                <a:solidFill>
                  <a:schemeClr val="bg1"/>
                </a:solidFill>
                <a:effectLst/>
              </a:rPr>
              <a:t>. 2015;8(7):26. </a:t>
            </a:r>
            <a:r>
              <a:rPr lang="tr-TR" sz="1100" i="1" dirty="0" err="1">
                <a:solidFill>
                  <a:schemeClr val="bg1"/>
                </a:solidFill>
                <a:effectLst/>
              </a:rPr>
              <a:t>doi</a:t>
            </a:r>
            <a:r>
              <a:rPr lang="tr-TR" sz="1100" i="1" dirty="0">
                <a:solidFill>
                  <a:schemeClr val="bg1"/>
                </a:solidFill>
                <a:effectLst/>
              </a:rPr>
              <a:t>: 10.1007/s12410-015-9340-2.</a:t>
            </a:r>
          </a:p>
        </p:txBody>
      </p:sp>
      <p:sp>
        <p:nvSpPr>
          <p:cNvPr id="11" name="Metin Yer Tutucusu 5">
            <a:extLst>
              <a:ext uri="{FF2B5EF4-FFF2-40B4-BE49-F238E27FC236}">
                <a16:creationId xmlns:a16="http://schemas.microsoft.com/office/drawing/2014/main" id="{BE039E42-FF7F-2B48-E943-7B27AC0DF7C5}"/>
              </a:ext>
            </a:extLst>
          </p:cNvPr>
          <p:cNvSpPr txBox="1">
            <a:spLocks/>
          </p:cNvSpPr>
          <p:nvPr/>
        </p:nvSpPr>
        <p:spPr>
          <a:xfrm>
            <a:off x="698446" y="757928"/>
            <a:ext cx="4305417" cy="5255088"/>
          </a:xfrm>
          <a:prstGeom prst="rect">
            <a:avLst/>
          </a:prstGeom>
        </p:spPr>
        <p:txBody>
          <a:bodyPr vert="horz" lIns="91440" tIns="45720" rIns="91440" bIns="45720" rtlCol="0" anchor="ctr">
            <a:normAutofit/>
          </a:bodyP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dirty="0">
                <a:solidFill>
                  <a:schemeClr val="tx1"/>
                </a:solidFill>
              </a:rPr>
              <a:t>Imaging in Guiding </a:t>
            </a:r>
            <a:r>
              <a:rPr lang="en-US" sz="2800" b="1" dirty="0" err="1">
                <a:solidFill>
                  <a:schemeClr val="tx1"/>
                </a:solidFill>
              </a:rPr>
              <a:t>Revascularisation</a:t>
            </a:r>
            <a:r>
              <a:rPr lang="en-US" sz="2800" b="1" dirty="0">
                <a:solidFill>
                  <a:schemeClr val="tx1"/>
                </a:solidFill>
              </a:rPr>
              <a:t> Decision</a:t>
            </a:r>
            <a:endParaRPr lang="tr-TR" sz="2800" b="1" dirty="0">
              <a:solidFill>
                <a:schemeClr val="tx1"/>
              </a:solidFill>
            </a:endParaRPr>
          </a:p>
          <a:p>
            <a:pPr algn="l"/>
            <a:endParaRPr lang="tr-TR" sz="2800" dirty="0">
              <a:solidFill>
                <a:schemeClr val="tx1"/>
              </a:solidFill>
            </a:endParaRPr>
          </a:p>
          <a:p>
            <a:pPr algn="l"/>
            <a:r>
              <a:rPr lang="tr-TR" sz="2400" dirty="0" err="1">
                <a:solidFill>
                  <a:schemeClr val="tx1"/>
                </a:solidFill>
              </a:rPr>
              <a:t>Ischemia</a:t>
            </a:r>
            <a:r>
              <a:rPr lang="tr-TR" sz="2400" dirty="0">
                <a:solidFill>
                  <a:schemeClr val="tx1"/>
                </a:solidFill>
              </a:rPr>
              <a:t> </a:t>
            </a:r>
            <a:r>
              <a:rPr lang="tr-TR" sz="2400" dirty="0" err="1">
                <a:solidFill>
                  <a:schemeClr val="tx1"/>
                </a:solidFill>
              </a:rPr>
              <a:t>and</a:t>
            </a:r>
            <a:r>
              <a:rPr lang="tr-TR" sz="2400" dirty="0">
                <a:solidFill>
                  <a:schemeClr val="tx1"/>
                </a:solidFill>
              </a:rPr>
              <a:t> </a:t>
            </a:r>
            <a:r>
              <a:rPr lang="tr-TR" sz="2400" dirty="0" err="1">
                <a:solidFill>
                  <a:schemeClr val="tx1"/>
                </a:solidFill>
              </a:rPr>
              <a:t>Viability</a:t>
            </a:r>
            <a:r>
              <a:rPr lang="tr-TR" sz="2400" dirty="0">
                <a:solidFill>
                  <a:schemeClr val="tx1"/>
                </a:solidFill>
              </a:rPr>
              <a:t> is </a:t>
            </a:r>
            <a:r>
              <a:rPr lang="tr-TR" sz="2400" dirty="0" err="1">
                <a:solidFill>
                  <a:schemeClr val="tx1"/>
                </a:solidFill>
              </a:rPr>
              <a:t>key</a:t>
            </a:r>
            <a:r>
              <a:rPr lang="tr-TR" sz="2400" dirty="0">
                <a:solidFill>
                  <a:schemeClr val="tx1"/>
                </a:solidFill>
              </a:rPr>
              <a:t>!</a:t>
            </a:r>
          </a:p>
          <a:p>
            <a:pPr algn="l"/>
            <a:endParaRPr lang="tr-TR" sz="2400" dirty="0">
              <a:solidFill>
                <a:schemeClr val="tx1"/>
              </a:solidFill>
            </a:endParaRPr>
          </a:p>
          <a:p>
            <a:pPr marL="457200" indent="-457200" algn="l">
              <a:lnSpc>
                <a:spcPct val="160000"/>
              </a:lnSpc>
              <a:buFont typeface="Wingdings" pitchFamily="2" charset="2"/>
              <a:buChar char="Ø"/>
            </a:pPr>
            <a:r>
              <a:rPr lang="en-US" sz="2200" b="1" dirty="0">
                <a:solidFill>
                  <a:schemeClr val="tx1"/>
                </a:solidFill>
              </a:rPr>
              <a:t>PET </a:t>
            </a:r>
            <a:r>
              <a:rPr lang="tr-TR" sz="2200" b="1" dirty="0">
                <a:solidFill>
                  <a:schemeClr val="tx1"/>
                </a:solidFill>
              </a:rPr>
              <a:t>- </a:t>
            </a:r>
            <a:r>
              <a:rPr lang="en-US" sz="2200" b="1" dirty="0">
                <a:solidFill>
                  <a:schemeClr val="tx1"/>
                </a:solidFill>
              </a:rPr>
              <a:t>gold standard for the</a:t>
            </a:r>
            <a:r>
              <a:rPr lang="tr-TR" sz="2200" b="1" dirty="0">
                <a:solidFill>
                  <a:schemeClr val="tx1"/>
                </a:solidFill>
              </a:rPr>
              <a:t> </a:t>
            </a:r>
            <a:r>
              <a:rPr lang="en-US" sz="2200" b="1" dirty="0">
                <a:solidFill>
                  <a:schemeClr val="tx1"/>
                </a:solidFill>
              </a:rPr>
              <a:t>assessment of viability using metabolic tracers</a:t>
            </a:r>
            <a:endParaRPr lang="tr-TR" sz="2200" b="1" dirty="0">
              <a:solidFill>
                <a:schemeClr val="tx1"/>
              </a:solidFill>
            </a:endParaRPr>
          </a:p>
        </p:txBody>
      </p:sp>
    </p:spTree>
    <p:extLst>
      <p:ext uri="{BB962C8B-B14F-4D97-AF65-F5344CB8AC3E}">
        <p14:creationId xmlns:p14="http://schemas.microsoft.com/office/powerpoint/2010/main" val="39379552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3)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Planning</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therapy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3" name="Metin Yer Tutucusu 5">
            <a:extLst>
              <a:ext uri="{FF2B5EF4-FFF2-40B4-BE49-F238E27FC236}">
                <a16:creationId xmlns:a16="http://schemas.microsoft.com/office/drawing/2014/main" id="{EC22EE12-2200-7703-6474-AB6D0299C630}"/>
              </a:ext>
            </a:extLst>
          </p:cNvPr>
          <p:cNvSpPr txBox="1">
            <a:spLocks/>
          </p:cNvSpPr>
          <p:nvPr/>
        </p:nvSpPr>
        <p:spPr>
          <a:xfrm>
            <a:off x="698446" y="757928"/>
            <a:ext cx="4305417" cy="5255088"/>
          </a:xfrm>
          <a:prstGeom prst="rect">
            <a:avLst/>
          </a:prstGeom>
        </p:spPr>
        <p:txBody>
          <a:bodyPr vert="horz" lIns="91440" tIns="45720" rIns="91440" bIns="45720" rtlCol="0" anchor="ctr">
            <a:normAutofit/>
          </a:bodyP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tx1"/>
                </a:solidFill>
              </a:rPr>
              <a:t>Imaging in Guiding </a:t>
            </a:r>
            <a:r>
              <a:rPr lang="en-US" sz="2800" b="1" dirty="0" err="1">
                <a:solidFill>
                  <a:schemeClr val="tx1"/>
                </a:solidFill>
              </a:rPr>
              <a:t>Revascularisation</a:t>
            </a:r>
            <a:r>
              <a:rPr lang="en-US" sz="2800" b="1" dirty="0">
                <a:solidFill>
                  <a:schemeClr val="tx1"/>
                </a:solidFill>
              </a:rPr>
              <a:t> Decision</a:t>
            </a:r>
            <a:endParaRPr lang="tr-TR" sz="2800" b="1" dirty="0">
              <a:solidFill>
                <a:schemeClr val="tx1"/>
              </a:solidFill>
            </a:endParaRPr>
          </a:p>
          <a:p>
            <a:pPr algn="l"/>
            <a:endParaRPr lang="tr-TR" sz="2800" dirty="0">
              <a:solidFill>
                <a:schemeClr val="tx1"/>
              </a:solidFill>
            </a:endParaRPr>
          </a:p>
          <a:p>
            <a:pPr algn="ctr"/>
            <a:r>
              <a:rPr lang="tr-TR" sz="2400" dirty="0" err="1">
                <a:solidFill>
                  <a:schemeClr val="tx1"/>
                </a:solidFill>
              </a:rPr>
              <a:t>Hybrid</a:t>
            </a:r>
            <a:r>
              <a:rPr lang="tr-TR" sz="2400" dirty="0">
                <a:solidFill>
                  <a:schemeClr val="tx1"/>
                </a:solidFill>
              </a:rPr>
              <a:t> </a:t>
            </a:r>
            <a:r>
              <a:rPr lang="tr-TR" sz="2400" dirty="0" err="1">
                <a:solidFill>
                  <a:schemeClr val="tx1"/>
                </a:solidFill>
              </a:rPr>
              <a:t>imaging</a:t>
            </a:r>
            <a:r>
              <a:rPr lang="tr-TR" sz="2400" dirty="0">
                <a:solidFill>
                  <a:schemeClr val="tx1"/>
                </a:solidFill>
              </a:rPr>
              <a:t>!!!</a:t>
            </a:r>
          </a:p>
          <a:p>
            <a:pPr algn="l"/>
            <a:endParaRPr lang="tr-TR" sz="2400" dirty="0">
              <a:solidFill>
                <a:schemeClr val="tx1"/>
              </a:solidFill>
            </a:endParaRPr>
          </a:p>
          <a:p>
            <a:pPr marL="457200" indent="-457200" algn="l">
              <a:lnSpc>
                <a:spcPct val="160000"/>
              </a:lnSpc>
              <a:buFont typeface="Wingdings" pitchFamily="2" charset="2"/>
              <a:buChar char="Ø"/>
            </a:pPr>
            <a:r>
              <a:rPr lang="en-US" sz="2200" dirty="0">
                <a:solidFill>
                  <a:schemeClr val="tx1"/>
                </a:solidFill>
              </a:rPr>
              <a:t>SPECT with Tl-201 or Tc-99 </a:t>
            </a:r>
          </a:p>
          <a:p>
            <a:pPr algn="l">
              <a:lnSpc>
                <a:spcPct val="160000"/>
              </a:lnSpc>
            </a:pPr>
            <a:r>
              <a:rPr lang="en-US" sz="2200" dirty="0">
                <a:solidFill>
                  <a:schemeClr val="tx1"/>
                </a:solidFill>
              </a:rPr>
              <a:t>        labelled tracers</a:t>
            </a:r>
            <a:endParaRPr lang="tr-TR" sz="2200" dirty="0">
              <a:solidFill>
                <a:schemeClr val="tx1"/>
              </a:solidFill>
            </a:endParaRPr>
          </a:p>
          <a:p>
            <a:pPr marL="457200" indent="-457200" algn="l">
              <a:lnSpc>
                <a:spcPct val="160000"/>
              </a:lnSpc>
              <a:buFont typeface="Wingdings" pitchFamily="2" charset="2"/>
              <a:buChar char="Ø"/>
            </a:pPr>
            <a:r>
              <a:rPr lang="en-US" sz="2200" b="1" dirty="0">
                <a:solidFill>
                  <a:schemeClr val="tx1"/>
                </a:solidFill>
              </a:rPr>
              <a:t>PET </a:t>
            </a:r>
            <a:r>
              <a:rPr lang="tr-TR" sz="2200" b="1" dirty="0">
                <a:solidFill>
                  <a:schemeClr val="tx1"/>
                </a:solidFill>
              </a:rPr>
              <a:t>- </a:t>
            </a:r>
            <a:r>
              <a:rPr lang="en-US" sz="2200" b="1" dirty="0">
                <a:solidFill>
                  <a:schemeClr val="tx1"/>
                </a:solidFill>
              </a:rPr>
              <a:t>gold standard for the</a:t>
            </a:r>
            <a:r>
              <a:rPr lang="tr-TR" sz="2200" b="1" dirty="0">
                <a:solidFill>
                  <a:schemeClr val="tx1"/>
                </a:solidFill>
              </a:rPr>
              <a:t> </a:t>
            </a:r>
            <a:r>
              <a:rPr lang="en-US" sz="2200" b="1" dirty="0">
                <a:solidFill>
                  <a:schemeClr val="tx1"/>
                </a:solidFill>
              </a:rPr>
              <a:t>assessment of viability using metabolic tracers</a:t>
            </a:r>
            <a:endParaRPr lang="tr-TR" sz="2200" b="1" dirty="0">
              <a:solidFill>
                <a:schemeClr val="tx1"/>
              </a:solidFill>
            </a:endParaRPr>
          </a:p>
        </p:txBody>
      </p:sp>
      <p:sp>
        <p:nvSpPr>
          <p:cNvPr id="4" name="Metin kutusu 3">
            <a:extLst>
              <a:ext uri="{FF2B5EF4-FFF2-40B4-BE49-F238E27FC236}">
                <a16:creationId xmlns:a16="http://schemas.microsoft.com/office/drawing/2014/main" id="{436D1396-E88F-6418-C3C4-526EC97C128B}"/>
              </a:ext>
            </a:extLst>
          </p:cNvPr>
          <p:cNvSpPr txBox="1"/>
          <p:nvPr/>
        </p:nvSpPr>
        <p:spPr>
          <a:xfrm>
            <a:off x="3420097" y="6357776"/>
            <a:ext cx="7951216" cy="430887"/>
          </a:xfrm>
          <a:prstGeom prst="rect">
            <a:avLst/>
          </a:prstGeom>
          <a:noFill/>
        </p:spPr>
        <p:txBody>
          <a:bodyPr wrap="none" rtlCol="0">
            <a:spAutoFit/>
          </a:bodyPr>
          <a:lstStyle/>
          <a:p>
            <a:pPr algn="r"/>
            <a:r>
              <a:rPr lang="tr-TR" sz="1100" i="1" dirty="0" err="1">
                <a:solidFill>
                  <a:schemeClr val="bg1"/>
                </a:solidFill>
                <a:effectLst/>
              </a:rPr>
              <a:t>Stuijfzand</a:t>
            </a:r>
            <a:r>
              <a:rPr lang="tr-TR" sz="1100" i="1" dirty="0">
                <a:solidFill>
                  <a:schemeClr val="bg1"/>
                </a:solidFill>
                <a:effectLst/>
              </a:rPr>
              <a:t> WJ, et al. Value of </a:t>
            </a:r>
            <a:r>
              <a:rPr lang="tr-TR" sz="1100" i="1" dirty="0" err="1">
                <a:solidFill>
                  <a:schemeClr val="bg1"/>
                </a:solidFill>
                <a:effectLst/>
              </a:rPr>
              <a:t>Hybrid</a:t>
            </a:r>
            <a:r>
              <a:rPr lang="tr-TR" sz="1100" i="1" dirty="0">
                <a:solidFill>
                  <a:schemeClr val="bg1"/>
                </a:solidFill>
                <a:effectLst/>
              </a:rPr>
              <a:t> </a:t>
            </a:r>
            <a:r>
              <a:rPr lang="tr-TR" sz="1100" i="1" dirty="0" err="1">
                <a:solidFill>
                  <a:schemeClr val="bg1"/>
                </a:solidFill>
                <a:effectLst/>
              </a:rPr>
              <a:t>Imaging</a:t>
            </a:r>
            <a:r>
              <a:rPr lang="tr-TR" sz="1100" i="1" dirty="0">
                <a:solidFill>
                  <a:schemeClr val="bg1"/>
                </a:solidFill>
                <a:effectLst/>
              </a:rPr>
              <a:t> </a:t>
            </a:r>
            <a:r>
              <a:rPr lang="tr-TR" sz="1100" i="1" dirty="0" err="1">
                <a:solidFill>
                  <a:schemeClr val="bg1"/>
                </a:solidFill>
                <a:effectLst/>
              </a:rPr>
              <a:t>with</a:t>
            </a:r>
            <a:r>
              <a:rPr lang="tr-TR" sz="1100" i="1" dirty="0">
                <a:solidFill>
                  <a:schemeClr val="bg1"/>
                </a:solidFill>
                <a:effectLst/>
              </a:rPr>
              <a:t> PET/CT </a:t>
            </a:r>
            <a:r>
              <a:rPr lang="tr-TR" sz="1100" i="1" dirty="0" err="1">
                <a:solidFill>
                  <a:schemeClr val="bg1"/>
                </a:solidFill>
                <a:effectLst/>
              </a:rPr>
              <a:t>to</a:t>
            </a:r>
            <a:r>
              <a:rPr lang="tr-TR" sz="1100" i="1" dirty="0">
                <a:solidFill>
                  <a:schemeClr val="bg1"/>
                </a:solidFill>
                <a:effectLst/>
              </a:rPr>
              <a:t> Guide </a:t>
            </a:r>
            <a:r>
              <a:rPr lang="tr-TR" sz="1100" i="1" dirty="0" err="1">
                <a:solidFill>
                  <a:schemeClr val="bg1"/>
                </a:solidFill>
                <a:effectLst/>
              </a:rPr>
              <a:t>Percutaneous</a:t>
            </a:r>
            <a:r>
              <a:rPr lang="tr-TR" sz="1100" i="1" dirty="0">
                <a:solidFill>
                  <a:schemeClr val="bg1"/>
                </a:solidFill>
                <a:effectLst/>
              </a:rPr>
              <a:t> </a:t>
            </a:r>
            <a:r>
              <a:rPr lang="tr-TR" sz="1100" i="1" dirty="0" err="1">
                <a:solidFill>
                  <a:schemeClr val="bg1"/>
                </a:solidFill>
                <a:effectLst/>
              </a:rPr>
              <a:t>Revascularization</a:t>
            </a:r>
            <a:r>
              <a:rPr lang="tr-TR" sz="1100" i="1" dirty="0">
                <a:solidFill>
                  <a:schemeClr val="bg1"/>
                </a:solidFill>
                <a:effectLst/>
              </a:rPr>
              <a:t> of </a:t>
            </a:r>
            <a:r>
              <a:rPr lang="tr-TR" sz="1100" i="1" dirty="0" err="1">
                <a:solidFill>
                  <a:schemeClr val="bg1"/>
                </a:solidFill>
                <a:effectLst/>
              </a:rPr>
              <a:t>Chronic</a:t>
            </a:r>
            <a:r>
              <a:rPr lang="tr-TR" sz="1100" i="1" dirty="0">
                <a:solidFill>
                  <a:schemeClr val="bg1"/>
                </a:solidFill>
                <a:effectLst/>
              </a:rPr>
              <a:t> Total </a:t>
            </a:r>
            <a:r>
              <a:rPr lang="tr-TR" sz="1100" i="1" dirty="0" err="1">
                <a:solidFill>
                  <a:schemeClr val="bg1"/>
                </a:solidFill>
                <a:effectLst/>
              </a:rPr>
              <a:t>Coronary</a:t>
            </a:r>
            <a:r>
              <a:rPr lang="tr-TR" sz="1100" i="1" dirty="0">
                <a:solidFill>
                  <a:schemeClr val="bg1"/>
                </a:solidFill>
                <a:effectLst/>
              </a:rPr>
              <a:t> </a:t>
            </a:r>
            <a:r>
              <a:rPr lang="tr-TR" sz="1100" i="1" dirty="0" err="1">
                <a:solidFill>
                  <a:schemeClr val="bg1"/>
                </a:solidFill>
                <a:effectLst/>
              </a:rPr>
              <a:t>Occlusion</a:t>
            </a:r>
            <a:r>
              <a:rPr lang="tr-TR" sz="1100" i="1" dirty="0">
                <a:solidFill>
                  <a:schemeClr val="bg1"/>
                </a:solidFill>
                <a:effectLst/>
              </a:rPr>
              <a:t>. </a:t>
            </a:r>
          </a:p>
          <a:p>
            <a:pPr algn="r"/>
            <a:r>
              <a:rPr lang="tr-TR" sz="1100" i="1" dirty="0" err="1">
                <a:solidFill>
                  <a:schemeClr val="bg1"/>
                </a:solidFill>
                <a:effectLst/>
              </a:rPr>
              <a:t>Curr</a:t>
            </a:r>
            <a:r>
              <a:rPr lang="tr-TR" sz="1100" i="1" dirty="0">
                <a:solidFill>
                  <a:schemeClr val="bg1"/>
                </a:solidFill>
                <a:effectLst/>
              </a:rPr>
              <a:t> </a:t>
            </a:r>
            <a:r>
              <a:rPr lang="tr-TR" sz="1100" i="1" dirty="0" err="1">
                <a:solidFill>
                  <a:schemeClr val="bg1"/>
                </a:solidFill>
                <a:effectLst/>
              </a:rPr>
              <a:t>Cardiovasc</a:t>
            </a:r>
            <a:r>
              <a:rPr lang="tr-TR" sz="1100" i="1" dirty="0">
                <a:solidFill>
                  <a:schemeClr val="bg1"/>
                </a:solidFill>
                <a:effectLst/>
              </a:rPr>
              <a:t> </a:t>
            </a:r>
            <a:r>
              <a:rPr lang="tr-TR" sz="1100" i="1" dirty="0" err="1">
                <a:solidFill>
                  <a:schemeClr val="bg1"/>
                </a:solidFill>
                <a:effectLst/>
              </a:rPr>
              <a:t>Imaging</a:t>
            </a:r>
            <a:r>
              <a:rPr lang="tr-TR" sz="1100" i="1" dirty="0">
                <a:solidFill>
                  <a:schemeClr val="bg1"/>
                </a:solidFill>
                <a:effectLst/>
              </a:rPr>
              <a:t> </a:t>
            </a:r>
            <a:r>
              <a:rPr lang="tr-TR" sz="1100" i="1" dirty="0" err="1">
                <a:solidFill>
                  <a:schemeClr val="bg1"/>
                </a:solidFill>
                <a:effectLst/>
              </a:rPr>
              <a:t>Rep</a:t>
            </a:r>
            <a:r>
              <a:rPr lang="tr-TR" sz="1100" i="1" dirty="0">
                <a:solidFill>
                  <a:schemeClr val="bg1"/>
                </a:solidFill>
                <a:effectLst/>
              </a:rPr>
              <a:t>. 2015;8(7):26. </a:t>
            </a:r>
            <a:r>
              <a:rPr lang="tr-TR" sz="1100" i="1" dirty="0" err="1">
                <a:solidFill>
                  <a:schemeClr val="bg1"/>
                </a:solidFill>
                <a:effectLst/>
              </a:rPr>
              <a:t>doi</a:t>
            </a:r>
            <a:r>
              <a:rPr lang="tr-TR" sz="1100" i="1" dirty="0">
                <a:solidFill>
                  <a:schemeClr val="bg1"/>
                </a:solidFill>
                <a:effectLst/>
              </a:rPr>
              <a:t>: 10.1007/s12410-015-9340-2.</a:t>
            </a:r>
          </a:p>
        </p:txBody>
      </p:sp>
      <p:pic>
        <p:nvPicPr>
          <p:cNvPr id="8" name="Resim 7">
            <a:extLst>
              <a:ext uri="{FF2B5EF4-FFF2-40B4-BE49-F238E27FC236}">
                <a16:creationId xmlns:a16="http://schemas.microsoft.com/office/drawing/2014/main" id="{078FF355-C952-EF5A-A076-34EF4F78D93F}"/>
              </a:ext>
            </a:extLst>
          </p:cNvPr>
          <p:cNvPicPr>
            <a:picLocks noChangeAspect="1"/>
          </p:cNvPicPr>
          <p:nvPr/>
        </p:nvPicPr>
        <p:blipFill>
          <a:blip r:embed="rId5"/>
          <a:stretch>
            <a:fillRect/>
          </a:stretch>
        </p:blipFill>
        <p:spPr>
          <a:xfrm>
            <a:off x="5890943" y="801456"/>
            <a:ext cx="5427552" cy="5255088"/>
          </a:xfrm>
          <a:prstGeom prst="rect">
            <a:avLst/>
          </a:prstGeom>
        </p:spPr>
      </p:pic>
    </p:spTree>
    <p:extLst>
      <p:ext uri="{BB962C8B-B14F-4D97-AF65-F5344CB8AC3E}">
        <p14:creationId xmlns:p14="http://schemas.microsoft.com/office/powerpoint/2010/main" val="3865863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3)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Planning</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therapy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3" name="Resim 2">
            <a:extLst>
              <a:ext uri="{FF2B5EF4-FFF2-40B4-BE49-F238E27FC236}">
                <a16:creationId xmlns:a16="http://schemas.microsoft.com/office/drawing/2014/main" id="{17C51ACD-306C-FD84-1930-ECA1266C3EE7}"/>
              </a:ext>
            </a:extLst>
          </p:cNvPr>
          <p:cNvPicPr>
            <a:picLocks noChangeAspect="1"/>
          </p:cNvPicPr>
          <p:nvPr/>
        </p:nvPicPr>
        <p:blipFill>
          <a:blip r:embed="rId5"/>
          <a:stretch>
            <a:fillRect/>
          </a:stretch>
        </p:blipFill>
        <p:spPr>
          <a:xfrm>
            <a:off x="5719657" y="756679"/>
            <a:ext cx="5651656" cy="5365042"/>
          </a:xfrm>
          <a:prstGeom prst="rect">
            <a:avLst/>
          </a:prstGeom>
        </p:spPr>
      </p:pic>
      <p:sp>
        <p:nvSpPr>
          <p:cNvPr id="4" name="Metin kutusu 3">
            <a:extLst>
              <a:ext uri="{FF2B5EF4-FFF2-40B4-BE49-F238E27FC236}">
                <a16:creationId xmlns:a16="http://schemas.microsoft.com/office/drawing/2014/main" id="{3251A712-4ACD-1174-54A6-FBEE14C43957}"/>
              </a:ext>
            </a:extLst>
          </p:cNvPr>
          <p:cNvSpPr txBox="1"/>
          <p:nvPr/>
        </p:nvSpPr>
        <p:spPr>
          <a:xfrm>
            <a:off x="3420097" y="6357776"/>
            <a:ext cx="7951216" cy="430887"/>
          </a:xfrm>
          <a:prstGeom prst="rect">
            <a:avLst/>
          </a:prstGeom>
          <a:noFill/>
        </p:spPr>
        <p:txBody>
          <a:bodyPr wrap="none" rtlCol="0">
            <a:spAutoFit/>
          </a:bodyPr>
          <a:lstStyle/>
          <a:p>
            <a:pPr algn="r"/>
            <a:r>
              <a:rPr lang="tr-TR" sz="1100" i="1" dirty="0" err="1">
                <a:solidFill>
                  <a:schemeClr val="bg1"/>
                </a:solidFill>
                <a:effectLst/>
              </a:rPr>
              <a:t>Stuijfzand</a:t>
            </a:r>
            <a:r>
              <a:rPr lang="tr-TR" sz="1100" i="1" dirty="0">
                <a:solidFill>
                  <a:schemeClr val="bg1"/>
                </a:solidFill>
                <a:effectLst/>
              </a:rPr>
              <a:t> WJ, et al. Value of </a:t>
            </a:r>
            <a:r>
              <a:rPr lang="tr-TR" sz="1100" i="1" dirty="0" err="1">
                <a:solidFill>
                  <a:schemeClr val="bg1"/>
                </a:solidFill>
                <a:effectLst/>
              </a:rPr>
              <a:t>Hybrid</a:t>
            </a:r>
            <a:r>
              <a:rPr lang="tr-TR" sz="1100" i="1" dirty="0">
                <a:solidFill>
                  <a:schemeClr val="bg1"/>
                </a:solidFill>
                <a:effectLst/>
              </a:rPr>
              <a:t> </a:t>
            </a:r>
            <a:r>
              <a:rPr lang="tr-TR" sz="1100" i="1" dirty="0" err="1">
                <a:solidFill>
                  <a:schemeClr val="bg1"/>
                </a:solidFill>
                <a:effectLst/>
              </a:rPr>
              <a:t>Imaging</a:t>
            </a:r>
            <a:r>
              <a:rPr lang="tr-TR" sz="1100" i="1" dirty="0">
                <a:solidFill>
                  <a:schemeClr val="bg1"/>
                </a:solidFill>
                <a:effectLst/>
              </a:rPr>
              <a:t> </a:t>
            </a:r>
            <a:r>
              <a:rPr lang="tr-TR" sz="1100" i="1" dirty="0" err="1">
                <a:solidFill>
                  <a:schemeClr val="bg1"/>
                </a:solidFill>
                <a:effectLst/>
              </a:rPr>
              <a:t>with</a:t>
            </a:r>
            <a:r>
              <a:rPr lang="tr-TR" sz="1100" i="1" dirty="0">
                <a:solidFill>
                  <a:schemeClr val="bg1"/>
                </a:solidFill>
                <a:effectLst/>
              </a:rPr>
              <a:t> PET/CT </a:t>
            </a:r>
            <a:r>
              <a:rPr lang="tr-TR" sz="1100" i="1" dirty="0" err="1">
                <a:solidFill>
                  <a:schemeClr val="bg1"/>
                </a:solidFill>
                <a:effectLst/>
              </a:rPr>
              <a:t>to</a:t>
            </a:r>
            <a:r>
              <a:rPr lang="tr-TR" sz="1100" i="1" dirty="0">
                <a:solidFill>
                  <a:schemeClr val="bg1"/>
                </a:solidFill>
                <a:effectLst/>
              </a:rPr>
              <a:t> Guide </a:t>
            </a:r>
            <a:r>
              <a:rPr lang="tr-TR" sz="1100" i="1" dirty="0" err="1">
                <a:solidFill>
                  <a:schemeClr val="bg1"/>
                </a:solidFill>
                <a:effectLst/>
              </a:rPr>
              <a:t>Percutaneous</a:t>
            </a:r>
            <a:r>
              <a:rPr lang="tr-TR" sz="1100" i="1" dirty="0">
                <a:solidFill>
                  <a:schemeClr val="bg1"/>
                </a:solidFill>
                <a:effectLst/>
              </a:rPr>
              <a:t> </a:t>
            </a:r>
            <a:r>
              <a:rPr lang="tr-TR" sz="1100" i="1" dirty="0" err="1">
                <a:solidFill>
                  <a:schemeClr val="bg1"/>
                </a:solidFill>
                <a:effectLst/>
              </a:rPr>
              <a:t>Revascularization</a:t>
            </a:r>
            <a:r>
              <a:rPr lang="tr-TR" sz="1100" i="1" dirty="0">
                <a:solidFill>
                  <a:schemeClr val="bg1"/>
                </a:solidFill>
                <a:effectLst/>
              </a:rPr>
              <a:t> of </a:t>
            </a:r>
            <a:r>
              <a:rPr lang="tr-TR" sz="1100" i="1" dirty="0" err="1">
                <a:solidFill>
                  <a:schemeClr val="bg1"/>
                </a:solidFill>
                <a:effectLst/>
              </a:rPr>
              <a:t>Chronic</a:t>
            </a:r>
            <a:r>
              <a:rPr lang="tr-TR" sz="1100" i="1" dirty="0">
                <a:solidFill>
                  <a:schemeClr val="bg1"/>
                </a:solidFill>
                <a:effectLst/>
              </a:rPr>
              <a:t> Total </a:t>
            </a:r>
            <a:r>
              <a:rPr lang="tr-TR" sz="1100" i="1" dirty="0" err="1">
                <a:solidFill>
                  <a:schemeClr val="bg1"/>
                </a:solidFill>
                <a:effectLst/>
              </a:rPr>
              <a:t>Coronary</a:t>
            </a:r>
            <a:r>
              <a:rPr lang="tr-TR" sz="1100" i="1" dirty="0">
                <a:solidFill>
                  <a:schemeClr val="bg1"/>
                </a:solidFill>
                <a:effectLst/>
              </a:rPr>
              <a:t> </a:t>
            </a:r>
            <a:r>
              <a:rPr lang="tr-TR" sz="1100" i="1" dirty="0" err="1">
                <a:solidFill>
                  <a:schemeClr val="bg1"/>
                </a:solidFill>
                <a:effectLst/>
              </a:rPr>
              <a:t>Occlusion</a:t>
            </a:r>
            <a:r>
              <a:rPr lang="tr-TR" sz="1100" i="1" dirty="0">
                <a:solidFill>
                  <a:schemeClr val="bg1"/>
                </a:solidFill>
                <a:effectLst/>
              </a:rPr>
              <a:t>. </a:t>
            </a:r>
          </a:p>
          <a:p>
            <a:pPr algn="r"/>
            <a:r>
              <a:rPr lang="tr-TR" sz="1100" i="1" dirty="0" err="1">
                <a:solidFill>
                  <a:schemeClr val="bg1"/>
                </a:solidFill>
                <a:effectLst/>
              </a:rPr>
              <a:t>Curr</a:t>
            </a:r>
            <a:r>
              <a:rPr lang="tr-TR" sz="1100" i="1" dirty="0">
                <a:solidFill>
                  <a:schemeClr val="bg1"/>
                </a:solidFill>
                <a:effectLst/>
              </a:rPr>
              <a:t> </a:t>
            </a:r>
            <a:r>
              <a:rPr lang="tr-TR" sz="1100" i="1" dirty="0" err="1">
                <a:solidFill>
                  <a:schemeClr val="bg1"/>
                </a:solidFill>
                <a:effectLst/>
              </a:rPr>
              <a:t>Cardiovasc</a:t>
            </a:r>
            <a:r>
              <a:rPr lang="tr-TR" sz="1100" i="1" dirty="0">
                <a:solidFill>
                  <a:schemeClr val="bg1"/>
                </a:solidFill>
                <a:effectLst/>
              </a:rPr>
              <a:t> </a:t>
            </a:r>
            <a:r>
              <a:rPr lang="tr-TR" sz="1100" i="1" dirty="0" err="1">
                <a:solidFill>
                  <a:schemeClr val="bg1"/>
                </a:solidFill>
                <a:effectLst/>
              </a:rPr>
              <a:t>Imaging</a:t>
            </a:r>
            <a:r>
              <a:rPr lang="tr-TR" sz="1100" i="1" dirty="0">
                <a:solidFill>
                  <a:schemeClr val="bg1"/>
                </a:solidFill>
                <a:effectLst/>
              </a:rPr>
              <a:t> </a:t>
            </a:r>
            <a:r>
              <a:rPr lang="tr-TR" sz="1100" i="1" dirty="0" err="1">
                <a:solidFill>
                  <a:schemeClr val="bg1"/>
                </a:solidFill>
                <a:effectLst/>
              </a:rPr>
              <a:t>Rep</a:t>
            </a:r>
            <a:r>
              <a:rPr lang="tr-TR" sz="1100" i="1" dirty="0">
                <a:solidFill>
                  <a:schemeClr val="bg1"/>
                </a:solidFill>
                <a:effectLst/>
              </a:rPr>
              <a:t>. 2015;8(7):26. </a:t>
            </a:r>
            <a:r>
              <a:rPr lang="tr-TR" sz="1100" i="1" dirty="0" err="1">
                <a:solidFill>
                  <a:schemeClr val="bg1"/>
                </a:solidFill>
                <a:effectLst/>
              </a:rPr>
              <a:t>doi</a:t>
            </a:r>
            <a:r>
              <a:rPr lang="tr-TR" sz="1100" i="1" dirty="0">
                <a:solidFill>
                  <a:schemeClr val="bg1"/>
                </a:solidFill>
                <a:effectLst/>
              </a:rPr>
              <a:t>: 10.1007/s12410-015-9340-2.</a:t>
            </a:r>
          </a:p>
        </p:txBody>
      </p:sp>
      <p:sp>
        <p:nvSpPr>
          <p:cNvPr id="6" name="Metin Yer Tutucusu 5">
            <a:extLst>
              <a:ext uri="{FF2B5EF4-FFF2-40B4-BE49-F238E27FC236}">
                <a16:creationId xmlns:a16="http://schemas.microsoft.com/office/drawing/2014/main" id="{0830AA5C-5A90-1702-72F6-77B6565ED133}"/>
              </a:ext>
            </a:extLst>
          </p:cNvPr>
          <p:cNvSpPr txBox="1">
            <a:spLocks/>
          </p:cNvSpPr>
          <p:nvPr/>
        </p:nvSpPr>
        <p:spPr>
          <a:xfrm>
            <a:off x="698446" y="757928"/>
            <a:ext cx="4305417" cy="5255088"/>
          </a:xfrm>
          <a:prstGeom prst="rect">
            <a:avLst/>
          </a:prstGeom>
        </p:spPr>
        <p:txBody>
          <a:bodyPr vert="horz" lIns="91440" tIns="45720" rIns="91440" bIns="45720" rtlCol="0" anchor="ctr">
            <a:normAutofit/>
          </a:bodyP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tx1"/>
                </a:solidFill>
              </a:rPr>
              <a:t>Imaging in Guiding </a:t>
            </a:r>
            <a:r>
              <a:rPr lang="en-US" sz="2800" b="1" dirty="0" err="1">
                <a:solidFill>
                  <a:schemeClr val="tx1"/>
                </a:solidFill>
              </a:rPr>
              <a:t>Revascularisation</a:t>
            </a:r>
            <a:r>
              <a:rPr lang="en-US" sz="2800" b="1" dirty="0">
                <a:solidFill>
                  <a:schemeClr val="tx1"/>
                </a:solidFill>
              </a:rPr>
              <a:t> Decision</a:t>
            </a:r>
            <a:endParaRPr lang="tr-TR" sz="2800" b="1" dirty="0">
              <a:solidFill>
                <a:schemeClr val="tx1"/>
              </a:solidFill>
            </a:endParaRPr>
          </a:p>
          <a:p>
            <a:pPr algn="l"/>
            <a:endParaRPr lang="tr-TR" sz="2800" dirty="0">
              <a:solidFill>
                <a:schemeClr val="tx1"/>
              </a:solidFill>
            </a:endParaRPr>
          </a:p>
          <a:p>
            <a:pPr algn="ctr"/>
            <a:r>
              <a:rPr lang="tr-TR" sz="2400" dirty="0" err="1">
                <a:solidFill>
                  <a:schemeClr val="tx1"/>
                </a:solidFill>
              </a:rPr>
              <a:t>Hybrid</a:t>
            </a:r>
            <a:r>
              <a:rPr lang="tr-TR" sz="2400" dirty="0">
                <a:solidFill>
                  <a:schemeClr val="tx1"/>
                </a:solidFill>
              </a:rPr>
              <a:t> </a:t>
            </a:r>
            <a:r>
              <a:rPr lang="tr-TR" sz="2400" dirty="0" err="1">
                <a:solidFill>
                  <a:schemeClr val="tx1"/>
                </a:solidFill>
              </a:rPr>
              <a:t>imaging</a:t>
            </a:r>
            <a:r>
              <a:rPr lang="tr-TR" sz="2400" dirty="0">
                <a:solidFill>
                  <a:schemeClr val="tx1"/>
                </a:solidFill>
              </a:rPr>
              <a:t>!!!</a:t>
            </a:r>
          </a:p>
          <a:p>
            <a:pPr algn="l"/>
            <a:endParaRPr lang="tr-TR" sz="2400" dirty="0">
              <a:solidFill>
                <a:schemeClr val="tx1"/>
              </a:solidFill>
            </a:endParaRPr>
          </a:p>
          <a:p>
            <a:pPr marL="457200" indent="-457200" algn="l">
              <a:lnSpc>
                <a:spcPct val="160000"/>
              </a:lnSpc>
              <a:buFont typeface="Wingdings" pitchFamily="2" charset="2"/>
              <a:buChar char="Ø"/>
            </a:pPr>
            <a:r>
              <a:rPr lang="tr-TR" sz="2200" b="1" dirty="0">
                <a:solidFill>
                  <a:schemeClr val="tx1"/>
                </a:solidFill>
              </a:rPr>
              <a:t>CCTA</a:t>
            </a:r>
          </a:p>
          <a:p>
            <a:pPr marL="457200" indent="-457200" algn="l">
              <a:lnSpc>
                <a:spcPct val="160000"/>
              </a:lnSpc>
              <a:buFont typeface="Wingdings" pitchFamily="2" charset="2"/>
              <a:buChar char="Ø"/>
            </a:pPr>
            <a:r>
              <a:rPr lang="en-US" sz="2200" b="1" dirty="0">
                <a:solidFill>
                  <a:schemeClr val="tx1"/>
                </a:solidFill>
              </a:rPr>
              <a:t>PET </a:t>
            </a:r>
            <a:r>
              <a:rPr lang="tr-TR" sz="2200" b="1" dirty="0">
                <a:solidFill>
                  <a:schemeClr val="tx1"/>
                </a:solidFill>
              </a:rPr>
              <a:t>- </a:t>
            </a:r>
            <a:r>
              <a:rPr lang="en-US" sz="2200" b="1" dirty="0">
                <a:solidFill>
                  <a:schemeClr val="tx1"/>
                </a:solidFill>
              </a:rPr>
              <a:t>gold standard for the</a:t>
            </a:r>
            <a:r>
              <a:rPr lang="tr-TR" sz="2200" b="1" dirty="0">
                <a:solidFill>
                  <a:schemeClr val="tx1"/>
                </a:solidFill>
              </a:rPr>
              <a:t> </a:t>
            </a:r>
            <a:r>
              <a:rPr lang="en-US" sz="2200" b="1" dirty="0">
                <a:solidFill>
                  <a:schemeClr val="tx1"/>
                </a:solidFill>
              </a:rPr>
              <a:t>assessment of viability using metabolic tracers</a:t>
            </a:r>
            <a:endParaRPr lang="tr-TR" sz="2200" b="1" dirty="0">
              <a:solidFill>
                <a:schemeClr val="tx1"/>
              </a:solidFill>
            </a:endParaRPr>
          </a:p>
        </p:txBody>
      </p:sp>
    </p:spTree>
    <p:extLst>
      <p:ext uri="{BB962C8B-B14F-4D97-AF65-F5344CB8AC3E}">
        <p14:creationId xmlns:p14="http://schemas.microsoft.com/office/powerpoint/2010/main" val="38868658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pic>
        <p:nvPicPr>
          <p:cNvPr id="3" name="Resim 2">
            <a:extLst>
              <a:ext uri="{FF2B5EF4-FFF2-40B4-BE49-F238E27FC236}">
                <a16:creationId xmlns:a16="http://schemas.microsoft.com/office/drawing/2014/main" id="{02F1A2A9-EC98-096D-A10C-E647BE54E125}"/>
              </a:ext>
            </a:extLst>
          </p:cNvPr>
          <p:cNvPicPr>
            <a:picLocks noChangeAspect="1"/>
          </p:cNvPicPr>
          <p:nvPr/>
        </p:nvPicPr>
        <p:blipFill>
          <a:blip r:embed="rId5"/>
          <a:stretch>
            <a:fillRect/>
          </a:stretch>
        </p:blipFill>
        <p:spPr>
          <a:xfrm>
            <a:off x="617764" y="649223"/>
            <a:ext cx="5979459" cy="2266277"/>
          </a:xfrm>
          <a:prstGeom prst="rect">
            <a:avLst/>
          </a:prstGeom>
        </p:spPr>
      </p:pic>
      <p:pic>
        <p:nvPicPr>
          <p:cNvPr id="9" name="Resim 8">
            <a:extLst>
              <a:ext uri="{FF2B5EF4-FFF2-40B4-BE49-F238E27FC236}">
                <a16:creationId xmlns:a16="http://schemas.microsoft.com/office/drawing/2014/main" id="{E8FCC5A4-D90F-8188-FF42-081EC8D71266}"/>
              </a:ext>
            </a:extLst>
          </p:cNvPr>
          <p:cNvPicPr>
            <a:picLocks noChangeAspect="1"/>
          </p:cNvPicPr>
          <p:nvPr/>
        </p:nvPicPr>
        <p:blipFill>
          <a:blip r:embed="rId6"/>
          <a:stretch>
            <a:fillRect/>
          </a:stretch>
        </p:blipFill>
        <p:spPr>
          <a:xfrm>
            <a:off x="665930" y="3009277"/>
            <a:ext cx="3555640" cy="3104907"/>
          </a:xfrm>
          <a:prstGeom prst="rect">
            <a:avLst/>
          </a:prstGeom>
        </p:spPr>
      </p:pic>
      <p:pic>
        <p:nvPicPr>
          <p:cNvPr id="12" name="Resim 11">
            <a:extLst>
              <a:ext uri="{FF2B5EF4-FFF2-40B4-BE49-F238E27FC236}">
                <a16:creationId xmlns:a16="http://schemas.microsoft.com/office/drawing/2014/main" id="{FF0D8A65-B78C-1632-8890-8E3C69C1C7E2}"/>
              </a:ext>
            </a:extLst>
          </p:cNvPr>
          <p:cNvPicPr>
            <a:picLocks noChangeAspect="1"/>
          </p:cNvPicPr>
          <p:nvPr/>
        </p:nvPicPr>
        <p:blipFill>
          <a:blip r:embed="rId7"/>
          <a:stretch>
            <a:fillRect/>
          </a:stretch>
        </p:blipFill>
        <p:spPr>
          <a:xfrm>
            <a:off x="7909270" y="3009275"/>
            <a:ext cx="3514579" cy="3104907"/>
          </a:xfrm>
          <a:prstGeom prst="rect">
            <a:avLst/>
          </a:prstGeom>
        </p:spPr>
      </p:pic>
      <p:pic>
        <p:nvPicPr>
          <p:cNvPr id="14" name="Resim 13">
            <a:extLst>
              <a:ext uri="{FF2B5EF4-FFF2-40B4-BE49-F238E27FC236}">
                <a16:creationId xmlns:a16="http://schemas.microsoft.com/office/drawing/2014/main" id="{39722EA4-F86A-0DF7-ADBD-8205E1942613}"/>
              </a:ext>
            </a:extLst>
          </p:cNvPr>
          <p:cNvPicPr>
            <a:picLocks noChangeAspect="1"/>
          </p:cNvPicPr>
          <p:nvPr/>
        </p:nvPicPr>
        <p:blipFill>
          <a:blip r:embed="rId8"/>
          <a:stretch>
            <a:fillRect/>
          </a:stretch>
        </p:blipFill>
        <p:spPr>
          <a:xfrm>
            <a:off x="4287600" y="3009275"/>
            <a:ext cx="3555640" cy="3104907"/>
          </a:xfrm>
          <a:prstGeom prst="rect">
            <a:avLst/>
          </a:prstGeom>
        </p:spPr>
      </p:pic>
      <p:sp>
        <p:nvSpPr>
          <p:cNvPr id="15" name="Metin kutusu 14">
            <a:extLst>
              <a:ext uri="{FF2B5EF4-FFF2-40B4-BE49-F238E27FC236}">
                <a16:creationId xmlns:a16="http://schemas.microsoft.com/office/drawing/2014/main" id="{C247AD3D-B4F7-E4D7-9775-3BA925E365AE}"/>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14671365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pic>
        <p:nvPicPr>
          <p:cNvPr id="3" name="Resim 2">
            <a:extLst>
              <a:ext uri="{FF2B5EF4-FFF2-40B4-BE49-F238E27FC236}">
                <a16:creationId xmlns:a16="http://schemas.microsoft.com/office/drawing/2014/main" id="{02F1A2A9-EC98-096D-A10C-E647BE54E125}"/>
              </a:ext>
            </a:extLst>
          </p:cNvPr>
          <p:cNvPicPr>
            <a:picLocks noChangeAspect="1"/>
          </p:cNvPicPr>
          <p:nvPr/>
        </p:nvPicPr>
        <p:blipFill>
          <a:blip r:embed="rId5"/>
          <a:stretch>
            <a:fillRect/>
          </a:stretch>
        </p:blipFill>
        <p:spPr>
          <a:xfrm>
            <a:off x="617764" y="649223"/>
            <a:ext cx="5979459" cy="2266277"/>
          </a:xfrm>
          <a:prstGeom prst="rect">
            <a:avLst/>
          </a:prstGeom>
        </p:spPr>
      </p:pic>
      <p:pic>
        <p:nvPicPr>
          <p:cNvPr id="6" name="Resim 5">
            <a:extLst>
              <a:ext uri="{FF2B5EF4-FFF2-40B4-BE49-F238E27FC236}">
                <a16:creationId xmlns:a16="http://schemas.microsoft.com/office/drawing/2014/main" id="{23DD4D3A-1A3F-F197-C98B-5573052CBE9E}"/>
              </a:ext>
            </a:extLst>
          </p:cNvPr>
          <p:cNvPicPr>
            <a:picLocks noChangeAspect="1"/>
          </p:cNvPicPr>
          <p:nvPr/>
        </p:nvPicPr>
        <p:blipFill>
          <a:blip r:embed="rId6"/>
          <a:stretch>
            <a:fillRect/>
          </a:stretch>
        </p:blipFill>
        <p:spPr>
          <a:xfrm>
            <a:off x="1379380" y="3058754"/>
            <a:ext cx="3707074" cy="3034450"/>
          </a:xfrm>
          <a:prstGeom prst="rect">
            <a:avLst/>
          </a:prstGeom>
        </p:spPr>
      </p:pic>
      <p:pic>
        <p:nvPicPr>
          <p:cNvPr id="11" name="Resim 10">
            <a:extLst>
              <a:ext uri="{FF2B5EF4-FFF2-40B4-BE49-F238E27FC236}">
                <a16:creationId xmlns:a16="http://schemas.microsoft.com/office/drawing/2014/main" id="{354FCEEE-CCF6-1DD5-B663-F7D416FDAC0B}"/>
              </a:ext>
            </a:extLst>
          </p:cNvPr>
          <p:cNvPicPr>
            <a:picLocks noChangeAspect="1"/>
          </p:cNvPicPr>
          <p:nvPr/>
        </p:nvPicPr>
        <p:blipFill>
          <a:blip r:embed="rId7"/>
          <a:stretch>
            <a:fillRect/>
          </a:stretch>
        </p:blipFill>
        <p:spPr>
          <a:xfrm>
            <a:off x="5848070" y="3044913"/>
            <a:ext cx="5088103" cy="3034450"/>
          </a:xfrm>
          <a:prstGeom prst="rect">
            <a:avLst/>
          </a:prstGeom>
        </p:spPr>
      </p:pic>
      <p:pic>
        <p:nvPicPr>
          <p:cNvPr id="15" name="Resim 14">
            <a:extLst>
              <a:ext uri="{FF2B5EF4-FFF2-40B4-BE49-F238E27FC236}">
                <a16:creationId xmlns:a16="http://schemas.microsoft.com/office/drawing/2014/main" id="{BD16F4C2-B180-0210-1AF0-6E15CF0D90AE}"/>
              </a:ext>
            </a:extLst>
          </p:cNvPr>
          <p:cNvPicPr>
            <a:picLocks noChangeAspect="1"/>
          </p:cNvPicPr>
          <p:nvPr/>
        </p:nvPicPr>
        <p:blipFill>
          <a:blip r:embed="rId8"/>
          <a:stretch>
            <a:fillRect/>
          </a:stretch>
        </p:blipFill>
        <p:spPr>
          <a:xfrm>
            <a:off x="2954239" y="1842247"/>
            <a:ext cx="6283522" cy="4279474"/>
          </a:xfrm>
          <a:prstGeom prst="rect">
            <a:avLst/>
          </a:prstGeom>
        </p:spPr>
      </p:pic>
      <p:sp>
        <p:nvSpPr>
          <p:cNvPr id="16" name="Metin kutusu 15">
            <a:extLst>
              <a:ext uri="{FF2B5EF4-FFF2-40B4-BE49-F238E27FC236}">
                <a16:creationId xmlns:a16="http://schemas.microsoft.com/office/drawing/2014/main" id="{EDCD7F5E-F1B5-3345-CFC3-3288021D3368}"/>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34681828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pic>
        <p:nvPicPr>
          <p:cNvPr id="3" name="Resim 2">
            <a:extLst>
              <a:ext uri="{FF2B5EF4-FFF2-40B4-BE49-F238E27FC236}">
                <a16:creationId xmlns:a16="http://schemas.microsoft.com/office/drawing/2014/main" id="{02F1A2A9-EC98-096D-A10C-E647BE54E125}"/>
              </a:ext>
            </a:extLst>
          </p:cNvPr>
          <p:cNvPicPr>
            <a:picLocks noChangeAspect="1"/>
          </p:cNvPicPr>
          <p:nvPr/>
        </p:nvPicPr>
        <p:blipFill>
          <a:blip r:embed="rId5"/>
          <a:stretch>
            <a:fillRect/>
          </a:stretch>
        </p:blipFill>
        <p:spPr>
          <a:xfrm>
            <a:off x="617764" y="649223"/>
            <a:ext cx="5979459" cy="2266277"/>
          </a:xfrm>
          <a:prstGeom prst="rect">
            <a:avLst/>
          </a:prstGeom>
        </p:spPr>
      </p:pic>
      <p:pic>
        <p:nvPicPr>
          <p:cNvPr id="4" name="Resim 3">
            <a:extLst>
              <a:ext uri="{FF2B5EF4-FFF2-40B4-BE49-F238E27FC236}">
                <a16:creationId xmlns:a16="http://schemas.microsoft.com/office/drawing/2014/main" id="{72B82E9D-3451-3F45-5F85-989825C88102}"/>
              </a:ext>
            </a:extLst>
          </p:cNvPr>
          <p:cNvPicPr>
            <a:picLocks noChangeAspect="1"/>
          </p:cNvPicPr>
          <p:nvPr/>
        </p:nvPicPr>
        <p:blipFill>
          <a:blip r:embed="rId6"/>
          <a:stretch>
            <a:fillRect/>
          </a:stretch>
        </p:blipFill>
        <p:spPr>
          <a:xfrm>
            <a:off x="820687" y="3004956"/>
            <a:ext cx="4308855" cy="3123350"/>
          </a:xfrm>
          <a:prstGeom prst="rect">
            <a:avLst/>
          </a:prstGeom>
        </p:spPr>
      </p:pic>
      <p:pic>
        <p:nvPicPr>
          <p:cNvPr id="9" name="Resim 8">
            <a:extLst>
              <a:ext uri="{FF2B5EF4-FFF2-40B4-BE49-F238E27FC236}">
                <a16:creationId xmlns:a16="http://schemas.microsoft.com/office/drawing/2014/main" id="{4F8B050E-2691-F46D-F6C7-69B697DE81A0}"/>
              </a:ext>
            </a:extLst>
          </p:cNvPr>
          <p:cNvPicPr>
            <a:picLocks noChangeAspect="1"/>
          </p:cNvPicPr>
          <p:nvPr/>
        </p:nvPicPr>
        <p:blipFill>
          <a:blip r:embed="rId7"/>
          <a:stretch>
            <a:fillRect/>
          </a:stretch>
        </p:blipFill>
        <p:spPr>
          <a:xfrm>
            <a:off x="5357040" y="3004956"/>
            <a:ext cx="5989698" cy="3123350"/>
          </a:xfrm>
          <a:prstGeom prst="rect">
            <a:avLst/>
          </a:prstGeom>
        </p:spPr>
      </p:pic>
      <p:sp>
        <p:nvSpPr>
          <p:cNvPr id="12" name="Metin kutusu 11">
            <a:extLst>
              <a:ext uri="{FF2B5EF4-FFF2-40B4-BE49-F238E27FC236}">
                <a16:creationId xmlns:a16="http://schemas.microsoft.com/office/drawing/2014/main" id="{7D9BAE87-57B5-8687-2407-7E6CA0BFD170}"/>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6084417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pic>
        <p:nvPicPr>
          <p:cNvPr id="6" name="Resim 5">
            <a:extLst>
              <a:ext uri="{FF2B5EF4-FFF2-40B4-BE49-F238E27FC236}">
                <a16:creationId xmlns:a16="http://schemas.microsoft.com/office/drawing/2014/main" id="{76666772-A89F-DE57-8DF3-E757B2E72D2E}"/>
              </a:ext>
            </a:extLst>
          </p:cNvPr>
          <p:cNvPicPr>
            <a:picLocks noChangeAspect="1"/>
          </p:cNvPicPr>
          <p:nvPr/>
        </p:nvPicPr>
        <p:blipFill>
          <a:blip r:embed="rId5"/>
          <a:stretch>
            <a:fillRect/>
          </a:stretch>
        </p:blipFill>
        <p:spPr>
          <a:xfrm>
            <a:off x="2581706" y="680573"/>
            <a:ext cx="7028587" cy="5496854"/>
          </a:xfrm>
          <a:prstGeom prst="rect">
            <a:avLst/>
          </a:prstGeom>
        </p:spPr>
      </p:pic>
      <p:sp>
        <p:nvSpPr>
          <p:cNvPr id="11" name="Metin kutusu 10">
            <a:extLst>
              <a:ext uri="{FF2B5EF4-FFF2-40B4-BE49-F238E27FC236}">
                <a16:creationId xmlns:a16="http://schemas.microsoft.com/office/drawing/2014/main" id="{9B540A5A-CA05-5152-D060-2FD09F55DFF2}"/>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21205039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Why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is</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it</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important</a:t>
            </a:r>
            <a:r>
              <a:rPr kumimoji="0" lang="de-DE" sz="4000" b="1" i="0" u="none" strike="noStrike" kern="0" cap="none" spc="0" normalizeH="0" baseline="0" noProof="0" dirty="0">
                <a:ln>
                  <a:noFill/>
                </a:ln>
                <a:solidFill>
                  <a:srgbClr val="FFFFFF"/>
                </a:solidFill>
                <a:effectLst/>
                <a:uLnTx/>
                <a:uFillTx/>
                <a:latin typeface="Calibri"/>
                <a:cs typeface="Calibri"/>
                <a:sym typeface="Calibri"/>
              </a:rPr>
              <a:t>?</a:t>
            </a:r>
          </a:p>
        </p:txBody>
      </p:sp>
      <p:pic>
        <p:nvPicPr>
          <p:cNvPr id="2" name="Picture 2" descr="Cardiology Sneakers">
            <a:extLst>
              <a:ext uri="{FF2B5EF4-FFF2-40B4-BE49-F238E27FC236}">
                <a16:creationId xmlns:a16="http://schemas.microsoft.com/office/drawing/2014/main" id="{45638E86-0DF0-0ABA-8B7C-AED7424F2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543" y="721224"/>
            <a:ext cx="3879961" cy="20453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Kort GIF - Forrest Gump Speed Run - Discover &amp; Share GIFs">
            <a:extLst>
              <a:ext uri="{FF2B5EF4-FFF2-40B4-BE49-F238E27FC236}">
                <a16:creationId xmlns:a16="http://schemas.microsoft.com/office/drawing/2014/main" id="{447D8062-EBAA-B44E-F1B3-0D5E8E115E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674" y="3442710"/>
            <a:ext cx="4387697" cy="2646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Kid Beomadans GIF - Kid Beomadans Kidfalling - Discover &amp; Share GIFs">
            <a:extLst>
              <a:ext uri="{FF2B5EF4-FFF2-40B4-BE49-F238E27FC236}">
                <a16:creationId xmlns:a16="http://schemas.microsoft.com/office/drawing/2014/main" id="{9A70F338-0D7E-A26C-E679-6A39575DF8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9129" y="3460397"/>
            <a:ext cx="2641047" cy="264104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15">
            <a:extLst>
              <a:ext uri="{FF2B5EF4-FFF2-40B4-BE49-F238E27FC236}">
                <a16:creationId xmlns:a16="http://schemas.microsoft.com/office/drawing/2014/main" id="{D1B98B6F-DBC6-AE90-C81B-94EDF33FCD6C}"/>
              </a:ext>
            </a:extLst>
          </p:cNvPr>
          <p:cNvGrpSpPr/>
          <p:nvPr/>
        </p:nvGrpSpPr>
        <p:grpSpPr>
          <a:xfrm>
            <a:off x="2002256" y="721224"/>
            <a:ext cx="2443476" cy="2010308"/>
            <a:chOff x="4184072" y="1576214"/>
            <a:chExt cx="6091205" cy="4075929"/>
          </a:xfrm>
        </p:grpSpPr>
        <p:grpSp>
          <p:nvGrpSpPr>
            <p:cNvPr id="8" name="Gruppieren 12">
              <a:extLst>
                <a:ext uri="{FF2B5EF4-FFF2-40B4-BE49-F238E27FC236}">
                  <a16:creationId xmlns:a16="http://schemas.microsoft.com/office/drawing/2014/main" id="{1146145B-CCC5-DC7D-119C-0AE9464733A4}"/>
                </a:ext>
              </a:extLst>
            </p:cNvPr>
            <p:cNvGrpSpPr/>
            <p:nvPr/>
          </p:nvGrpSpPr>
          <p:grpSpPr>
            <a:xfrm>
              <a:off x="4184072" y="1576214"/>
              <a:ext cx="6091205" cy="4075929"/>
              <a:chOff x="4184072" y="1576214"/>
              <a:chExt cx="6091205" cy="4075929"/>
            </a:xfrm>
          </p:grpSpPr>
          <p:grpSp>
            <p:nvGrpSpPr>
              <p:cNvPr id="11" name="Gruppieren 8">
                <a:extLst>
                  <a:ext uri="{FF2B5EF4-FFF2-40B4-BE49-F238E27FC236}">
                    <a16:creationId xmlns:a16="http://schemas.microsoft.com/office/drawing/2014/main" id="{237AD4CD-41C0-74F1-43EA-D5AE2075FE64}"/>
                  </a:ext>
                </a:extLst>
              </p:cNvPr>
              <p:cNvGrpSpPr/>
              <p:nvPr/>
            </p:nvGrpSpPr>
            <p:grpSpPr>
              <a:xfrm>
                <a:off x="4184072" y="1884218"/>
                <a:ext cx="5023077" cy="3767925"/>
                <a:chOff x="4120648" y="3602181"/>
                <a:chExt cx="9745139" cy="7688201"/>
              </a:xfrm>
            </p:grpSpPr>
            <p:pic>
              <p:nvPicPr>
                <p:cNvPr id="13" name="Picture 2" descr="Cardiology Sneakers">
                  <a:extLst>
                    <a:ext uri="{FF2B5EF4-FFF2-40B4-BE49-F238E27FC236}">
                      <a16:creationId xmlns:a16="http://schemas.microsoft.com/office/drawing/2014/main" id="{003D64DB-ACCD-4BC3-2962-C701866BBF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19" r="36056"/>
                <a:stretch/>
              </p:blipFill>
              <p:spPr bwMode="auto">
                <a:xfrm>
                  <a:off x="4120648" y="3602181"/>
                  <a:ext cx="9745139" cy="76882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14" name="Freihand 6">
                      <a:extLst>
                        <a:ext uri="{FF2B5EF4-FFF2-40B4-BE49-F238E27FC236}">
                          <a16:creationId xmlns:a16="http://schemas.microsoft.com/office/drawing/2014/main" id="{16BE83B9-A0EC-AC72-2D63-C1910543E44C}"/>
                        </a:ext>
                      </a:extLst>
                    </p14:cNvPr>
                    <p14:cNvContentPartPr/>
                    <p14:nvPr/>
                  </p14:nvContentPartPr>
                  <p14:xfrm>
                    <a:off x="9932105" y="3680935"/>
                    <a:ext cx="3913200" cy="4124880"/>
                  </p14:xfrm>
                </p:contentPart>
              </mc:Choice>
              <mc:Fallback xmlns="">
                <p:pic>
                  <p:nvPicPr>
                    <p:cNvPr id="7" name="Freihand 6">
                      <a:extLst>
                        <a:ext uri="{FF2B5EF4-FFF2-40B4-BE49-F238E27FC236}">
                          <a16:creationId xmlns:a16="http://schemas.microsoft.com/office/drawing/2014/main" id="{BFA74888-E30B-32BE-316B-AE2DF419FC9A}"/>
                        </a:ext>
                      </a:extLst>
                    </p:cNvPr>
                    <p:cNvPicPr/>
                    <p:nvPr/>
                  </p:nvPicPr>
                  <p:blipFill>
                    <a:blip r:embed="rId10"/>
                    <a:stretch>
                      <a:fillRect/>
                    </a:stretch>
                  </p:blipFill>
                  <p:spPr>
                    <a:xfrm>
                      <a:off x="9809883" y="3552400"/>
                      <a:ext cx="4156946" cy="4381216"/>
                    </a:xfrm>
                    <a:prstGeom prst="rect">
                      <a:avLst/>
                    </a:prstGeom>
                  </p:spPr>
                </p:pic>
              </mc:Fallback>
            </mc:AlternateContent>
          </p:grpSp>
          <p:sp>
            <p:nvSpPr>
              <p:cNvPr id="12" name="Rechteck 10">
                <a:extLst>
                  <a:ext uri="{FF2B5EF4-FFF2-40B4-BE49-F238E27FC236}">
                    <a16:creationId xmlns:a16="http://schemas.microsoft.com/office/drawing/2014/main" id="{91054B88-873B-6055-9728-556F33246C85}"/>
                  </a:ext>
                </a:extLst>
              </p:cNvPr>
              <p:cNvSpPr/>
              <p:nvPr/>
            </p:nvSpPr>
            <p:spPr>
              <a:xfrm>
                <a:off x="7897091" y="1576214"/>
                <a:ext cx="2378186" cy="1946065"/>
              </a:xfrm>
              <a:prstGeom prst="rect">
                <a:avLst/>
              </a:prstGeom>
              <a:solidFill>
                <a:srgbClr val="FFFFFF"/>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n-lt"/>
                  <a:ea typeface="+mn-ea"/>
                  <a:cs typeface="+mn-cs"/>
                  <a:sym typeface="Helvetica"/>
                </a:endParaRPr>
              </a:p>
            </p:txBody>
          </p:sp>
        </p:grpSp>
        <p:sp>
          <p:nvSpPr>
            <p:cNvPr id="9" name="Rechteck 14">
              <a:extLst>
                <a:ext uri="{FF2B5EF4-FFF2-40B4-BE49-F238E27FC236}">
                  <a16:creationId xmlns:a16="http://schemas.microsoft.com/office/drawing/2014/main" id="{1BA54141-0432-B4CB-A33E-0A6AE3DF3909}"/>
                </a:ext>
              </a:extLst>
            </p:cNvPr>
            <p:cNvSpPr/>
            <p:nvPr/>
          </p:nvSpPr>
          <p:spPr>
            <a:xfrm>
              <a:off x="7168998" y="1596045"/>
              <a:ext cx="1420820" cy="1082104"/>
            </a:xfrm>
            <a:prstGeom prst="rect">
              <a:avLst/>
            </a:prstGeom>
            <a:solidFill>
              <a:srgbClr val="FFFFFF"/>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de-DE" sz="3600" b="0" i="0" u="none" strike="noStrike" cap="none" spc="0" normalizeH="0" baseline="0">
                <a:ln>
                  <a:noFill/>
                </a:ln>
                <a:solidFill>
                  <a:srgbClr val="000000"/>
                </a:solidFill>
                <a:effectLst/>
                <a:uFillTx/>
                <a:latin typeface="+mn-lt"/>
                <a:ea typeface="+mn-ea"/>
                <a:cs typeface="+mn-cs"/>
                <a:sym typeface="Helvetica"/>
              </a:endParaRPr>
            </a:p>
          </p:txBody>
        </p:sp>
      </p:grpSp>
      <p:sp>
        <p:nvSpPr>
          <p:cNvPr id="15" name="Textfeld 2">
            <a:extLst>
              <a:ext uri="{FF2B5EF4-FFF2-40B4-BE49-F238E27FC236}">
                <a16:creationId xmlns:a16="http://schemas.microsoft.com/office/drawing/2014/main" id="{9E6AC726-6010-D1AA-9F38-5758C37CC7CA}"/>
              </a:ext>
            </a:extLst>
          </p:cNvPr>
          <p:cNvSpPr txBox="1"/>
          <p:nvPr/>
        </p:nvSpPr>
        <p:spPr>
          <a:xfrm>
            <a:off x="1560271" y="2769202"/>
            <a:ext cx="3278765" cy="553992"/>
          </a:xfrm>
          <a:prstGeom prst="rect">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Helvetica"/>
              </a:rPr>
              <a:t>Invasive </a:t>
            </a:r>
            <a:r>
              <a:rPr kumimoji="0" lang="de-DE" sz="2400" b="1" i="0" u="none" strike="noStrike" cap="none" spc="0" normalizeH="0" baseline="0" dirty="0" err="1">
                <a:ln>
                  <a:noFill/>
                </a:ln>
                <a:solidFill>
                  <a:srgbClr val="000000"/>
                </a:solidFill>
                <a:effectLst/>
                <a:uFillTx/>
                <a:latin typeface="+mn-lt"/>
                <a:ea typeface="+mn-ea"/>
                <a:cs typeface="+mn-cs"/>
                <a:sym typeface="Helvetica"/>
              </a:rPr>
              <a:t>cardiologist</a:t>
            </a:r>
            <a:endParaRPr kumimoji="0" lang="de-DE" sz="2400" b="1" i="0" u="none" strike="noStrike" cap="none" spc="0" normalizeH="0" baseline="0" dirty="0">
              <a:ln>
                <a:noFill/>
              </a:ln>
              <a:solidFill>
                <a:srgbClr val="000000"/>
              </a:solidFill>
              <a:effectLst/>
              <a:uFillTx/>
              <a:latin typeface="+mn-lt"/>
              <a:ea typeface="+mn-ea"/>
              <a:cs typeface="+mn-cs"/>
              <a:sym typeface="Helvetica"/>
            </a:endParaRPr>
          </a:p>
        </p:txBody>
      </p:sp>
      <p:sp>
        <p:nvSpPr>
          <p:cNvPr id="16" name="Textfeld 2">
            <a:extLst>
              <a:ext uri="{FF2B5EF4-FFF2-40B4-BE49-F238E27FC236}">
                <a16:creationId xmlns:a16="http://schemas.microsoft.com/office/drawing/2014/main" id="{BF180545-46E1-37D4-B9AA-792F7B41DA42}"/>
              </a:ext>
            </a:extLst>
          </p:cNvPr>
          <p:cNvSpPr txBox="1"/>
          <p:nvPr/>
        </p:nvSpPr>
        <p:spPr>
          <a:xfrm>
            <a:off x="6817347" y="2769202"/>
            <a:ext cx="3234355" cy="553992"/>
          </a:xfrm>
          <a:prstGeom prst="rect">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mn-lt"/>
                <a:ea typeface="+mn-ea"/>
                <a:cs typeface="+mn-cs"/>
                <a:sym typeface="Helvetica"/>
              </a:rPr>
              <a:t>Imaging</a:t>
            </a:r>
            <a:r>
              <a:rPr kumimoji="0" lang="de-DE" sz="2400" b="1" i="0" u="none" strike="noStrike" cap="none" spc="0" normalizeH="0" dirty="0">
                <a:ln>
                  <a:noFill/>
                </a:ln>
                <a:solidFill>
                  <a:srgbClr val="000000"/>
                </a:solidFill>
                <a:effectLst/>
                <a:uFillTx/>
                <a:latin typeface="+mn-lt"/>
                <a:ea typeface="+mn-ea"/>
                <a:cs typeface="+mn-cs"/>
                <a:sym typeface="Helvetica"/>
              </a:rPr>
              <a:t> expert</a:t>
            </a:r>
            <a:endParaRPr kumimoji="0" lang="de-DE" sz="2400" b="1"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1218753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pic>
        <p:nvPicPr>
          <p:cNvPr id="6" name="Resim 5">
            <a:extLst>
              <a:ext uri="{FF2B5EF4-FFF2-40B4-BE49-F238E27FC236}">
                <a16:creationId xmlns:a16="http://schemas.microsoft.com/office/drawing/2014/main" id="{76666772-A89F-DE57-8DF3-E757B2E72D2E}"/>
              </a:ext>
            </a:extLst>
          </p:cNvPr>
          <p:cNvPicPr>
            <a:picLocks noChangeAspect="1"/>
          </p:cNvPicPr>
          <p:nvPr/>
        </p:nvPicPr>
        <p:blipFill>
          <a:blip r:embed="rId5"/>
          <a:stretch>
            <a:fillRect/>
          </a:stretch>
        </p:blipFill>
        <p:spPr>
          <a:xfrm>
            <a:off x="2581706" y="680573"/>
            <a:ext cx="7028587" cy="5496854"/>
          </a:xfrm>
          <a:prstGeom prst="rect">
            <a:avLst/>
          </a:prstGeom>
        </p:spPr>
      </p:pic>
      <p:pic>
        <p:nvPicPr>
          <p:cNvPr id="3" name="Resim 2">
            <a:extLst>
              <a:ext uri="{FF2B5EF4-FFF2-40B4-BE49-F238E27FC236}">
                <a16:creationId xmlns:a16="http://schemas.microsoft.com/office/drawing/2014/main" id="{ACD184DC-33DF-0968-DB34-DCD43E7E19D5}"/>
              </a:ext>
            </a:extLst>
          </p:cNvPr>
          <p:cNvPicPr>
            <a:picLocks noChangeAspect="1"/>
          </p:cNvPicPr>
          <p:nvPr/>
        </p:nvPicPr>
        <p:blipFill>
          <a:blip r:embed="rId6"/>
          <a:stretch>
            <a:fillRect/>
          </a:stretch>
        </p:blipFill>
        <p:spPr>
          <a:xfrm>
            <a:off x="2581705" y="680573"/>
            <a:ext cx="7028587" cy="5496854"/>
          </a:xfrm>
          <a:prstGeom prst="rect">
            <a:avLst/>
          </a:prstGeom>
        </p:spPr>
      </p:pic>
      <p:pic>
        <p:nvPicPr>
          <p:cNvPr id="8" name="Resim 7">
            <a:extLst>
              <a:ext uri="{FF2B5EF4-FFF2-40B4-BE49-F238E27FC236}">
                <a16:creationId xmlns:a16="http://schemas.microsoft.com/office/drawing/2014/main" id="{BA4533DB-77A7-21B5-8824-EDB3E9E5290C}"/>
              </a:ext>
            </a:extLst>
          </p:cNvPr>
          <p:cNvPicPr>
            <a:picLocks noChangeAspect="1"/>
          </p:cNvPicPr>
          <p:nvPr/>
        </p:nvPicPr>
        <p:blipFill>
          <a:blip r:embed="rId7"/>
          <a:stretch>
            <a:fillRect/>
          </a:stretch>
        </p:blipFill>
        <p:spPr>
          <a:xfrm>
            <a:off x="2581704" y="680573"/>
            <a:ext cx="7028587" cy="5496854"/>
          </a:xfrm>
          <a:prstGeom prst="rect">
            <a:avLst/>
          </a:prstGeom>
        </p:spPr>
      </p:pic>
      <p:sp>
        <p:nvSpPr>
          <p:cNvPr id="9" name="Metin kutusu 8">
            <a:extLst>
              <a:ext uri="{FF2B5EF4-FFF2-40B4-BE49-F238E27FC236}">
                <a16:creationId xmlns:a16="http://schemas.microsoft.com/office/drawing/2014/main" id="{AF287D58-F5F4-4D40-35DE-A1241E38FD36}"/>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36803513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pic>
        <p:nvPicPr>
          <p:cNvPr id="6" name="Resim 5">
            <a:extLst>
              <a:ext uri="{FF2B5EF4-FFF2-40B4-BE49-F238E27FC236}">
                <a16:creationId xmlns:a16="http://schemas.microsoft.com/office/drawing/2014/main" id="{76666772-A89F-DE57-8DF3-E757B2E72D2E}"/>
              </a:ext>
            </a:extLst>
          </p:cNvPr>
          <p:cNvPicPr>
            <a:picLocks noChangeAspect="1"/>
          </p:cNvPicPr>
          <p:nvPr/>
        </p:nvPicPr>
        <p:blipFill>
          <a:blip r:embed="rId5"/>
          <a:stretch>
            <a:fillRect/>
          </a:stretch>
        </p:blipFill>
        <p:spPr>
          <a:xfrm>
            <a:off x="2581706" y="680573"/>
            <a:ext cx="7028587" cy="5496854"/>
          </a:xfrm>
          <a:prstGeom prst="rect">
            <a:avLst/>
          </a:prstGeom>
        </p:spPr>
      </p:pic>
      <p:pic>
        <p:nvPicPr>
          <p:cNvPr id="3" name="Resim 2">
            <a:extLst>
              <a:ext uri="{FF2B5EF4-FFF2-40B4-BE49-F238E27FC236}">
                <a16:creationId xmlns:a16="http://schemas.microsoft.com/office/drawing/2014/main" id="{ACD184DC-33DF-0968-DB34-DCD43E7E19D5}"/>
              </a:ext>
            </a:extLst>
          </p:cNvPr>
          <p:cNvPicPr>
            <a:picLocks noChangeAspect="1"/>
          </p:cNvPicPr>
          <p:nvPr/>
        </p:nvPicPr>
        <p:blipFill>
          <a:blip r:embed="rId6"/>
          <a:stretch>
            <a:fillRect/>
          </a:stretch>
        </p:blipFill>
        <p:spPr>
          <a:xfrm>
            <a:off x="2581705" y="680573"/>
            <a:ext cx="7028587" cy="5496854"/>
          </a:xfrm>
          <a:prstGeom prst="rect">
            <a:avLst/>
          </a:prstGeom>
        </p:spPr>
      </p:pic>
      <p:sp>
        <p:nvSpPr>
          <p:cNvPr id="12" name="Metin kutusu 11">
            <a:extLst>
              <a:ext uri="{FF2B5EF4-FFF2-40B4-BE49-F238E27FC236}">
                <a16:creationId xmlns:a16="http://schemas.microsoft.com/office/drawing/2014/main" id="{B2461E96-4063-5711-9ECA-3E0F00A0FAA1}"/>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20487180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pic>
        <p:nvPicPr>
          <p:cNvPr id="6" name="Resim 5">
            <a:extLst>
              <a:ext uri="{FF2B5EF4-FFF2-40B4-BE49-F238E27FC236}">
                <a16:creationId xmlns:a16="http://schemas.microsoft.com/office/drawing/2014/main" id="{76666772-A89F-DE57-8DF3-E757B2E72D2E}"/>
              </a:ext>
            </a:extLst>
          </p:cNvPr>
          <p:cNvPicPr>
            <a:picLocks noChangeAspect="1"/>
          </p:cNvPicPr>
          <p:nvPr/>
        </p:nvPicPr>
        <p:blipFill>
          <a:blip r:embed="rId5"/>
          <a:stretch>
            <a:fillRect/>
          </a:stretch>
        </p:blipFill>
        <p:spPr>
          <a:xfrm>
            <a:off x="2581706" y="680573"/>
            <a:ext cx="7028587" cy="5496854"/>
          </a:xfrm>
          <a:prstGeom prst="rect">
            <a:avLst/>
          </a:prstGeom>
        </p:spPr>
      </p:pic>
      <p:pic>
        <p:nvPicPr>
          <p:cNvPr id="3" name="Resim 2">
            <a:extLst>
              <a:ext uri="{FF2B5EF4-FFF2-40B4-BE49-F238E27FC236}">
                <a16:creationId xmlns:a16="http://schemas.microsoft.com/office/drawing/2014/main" id="{ACD184DC-33DF-0968-DB34-DCD43E7E19D5}"/>
              </a:ext>
            </a:extLst>
          </p:cNvPr>
          <p:cNvPicPr>
            <a:picLocks noChangeAspect="1"/>
          </p:cNvPicPr>
          <p:nvPr/>
        </p:nvPicPr>
        <p:blipFill>
          <a:blip r:embed="rId6"/>
          <a:stretch>
            <a:fillRect/>
          </a:stretch>
        </p:blipFill>
        <p:spPr>
          <a:xfrm>
            <a:off x="2581705" y="680573"/>
            <a:ext cx="7028587" cy="5496854"/>
          </a:xfrm>
          <a:prstGeom prst="rect">
            <a:avLst/>
          </a:prstGeom>
        </p:spPr>
      </p:pic>
      <p:pic>
        <p:nvPicPr>
          <p:cNvPr id="8" name="Resim 7">
            <a:extLst>
              <a:ext uri="{FF2B5EF4-FFF2-40B4-BE49-F238E27FC236}">
                <a16:creationId xmlns:a16="http://schemas.microsoft.com/office/drawing/2014/main" id="{BA4533DB-77A7-21B5-8824-EDB3E9E5290C}"/>
              </a:ext>
            </a:extLst>
          </p:cNvPr>
          <p:cNvPicPr>
            <a:picLocks noChangeAspect="1"/>
          </p:cNvPicPr>
          <p:nvPr/>
        </p:nvPicPr>
        <p:blipFill>
          <a:blip r:embed="rId7"/>
          <a:stretch>
            <a:fillRect/>
          </a:stretch>
        </p:blipFill>
        <p:spPr>
          <a:xfrm>
            <a:off x="2581705" y="701218"/>
            <a:ext cx="7028587" cy="5476209"/>
          </a:xfrm>
          <a:prstGeom prst="rect">
            <a:avLst/>
          </a:prstGeom>
        </p:spPr>
      </p:pic>
      <p:pic>
        <p:nvPicPr>
          <p:cNvPr id="4" name="Resim 3">
            <a:extLst>
              <a:ext uri="{FF2B5EF4-FFF2-40B4-BE49-F238E27FC236}">
                <a16:creationId xmlns:a16="http://schemas.microsoft.com/office/drawing/2014/main" id="{7160FC48-F25A-D1BA-C252-706441108909}"/>
              </a:ext>
            </a:extLst>
          </p:cNvPr>
          <p:cNvPicPr>
            <a:picLocks noChangeAspect="1"/>
          </p:cNvPicPr>
          <p:nvPr/>
        </p:nvPicPr>
        <p:blipFill>
          <a:blip r:embed="rId8"/>
          <a:stretch>
            <a:fillRect/>
          </a:stretch>
        </p:blipFill>
        <p:spPr>
          <a:xfrm>
            <a:off x="2581704" y="680573"/>
            <a:ext cx="7028587" cy="5466714"/>
          </a:xfrm>
          <a:prstGeom prst="rect">
            <a:avLst/>
          </a:prstGeom>
        </p:spPr>
      </p:pic>
      <p:pic>
        <p:nvPicPr>
          <p:cNvPr id="11" name="Resim 10">
            <a:extLst>
              <a:ext uri="{FF2B5EF4-FFF2-40B4-BE49-F238E27FC236}">
                <a16:creationId xmlns:a16="http://schemas.microsoft.com/office/drawing/2014/main" id="{A93BCDF5-9469-7116-0C82-995617E90ECB}"/>
              </a:ext>
            </a:extLst>
          </p:cNvPr>
          <p:cNvPicPr>
            <a:picLocks noChangeAspect="1"/>
          </p:cNvPicPr>
          <p:nvPr/>
        </p:nvPicPr>
        <p:blipFill>
          <a:blip r:embed="rId9"/>
          <a:stretch>
            <a:fillRect/>
          </a:stretch>
        </p:blipFill>
        <p:spPr>
          <a:xfrm>
            <a:off x="2581702" y="680572"/>
            <a:ext cx="7028587" cy="5496854"/>
          </a:xfrm>
          <a:prstGeom prst="rect">
            <a:avLst/>
          </a:prstGeom>
        </p:spPr>
      </p:pic>
      <p:sp>
        <p:nvSpPr>
          <p:cNvPr id="2" name="Metin kutusu 1">
            <a:extLst>
              <a:ext uri="{FF2B5EF4-FFF2-40B4-BE49-F238E27FC236}">
                <a16:creationId xmlns:a16="http://schemas.microsoft.com/office/drawing/2014/main" id="{72CC0D4E-C1CB-23DB-D578-A1D8391DF42B}"/>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31898816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sp>
        <p:nvSpPr>
          <p:cNvPr id="2" name="Metin kutusu 1">
            <a:extLst>
              <a:ext uri="{FF2B5EF4-FFF2-40B4-BE49-F238E27FC236}">
                <a16:creationId xmlns:a16="http://schemas.microsoft.com/office/drawing/2014/main" id="{FDB59210-8E43-E437-9BC0-833C53F9CECC}"/>
              </a:ext>
            </a:extLst>
          </p:cNvPr>
          <p:cNvSpPr txBox="1"/>
          <p:nvPr/>
        </p:nvSpPr>
        <p:spPr>
          <a:xfrm>
            <a:off x="698446" y="830240"/>
            <a:ext cx="10672867" cy="3737946"/>
          </a:xfrm>
          <a:prstGeom prst="rect">
            <a:avLst/>
          </a:prstGeom>
          <a:noFill/>
        </p:spPr>
        <p:txBody>
          <a:bodyPr wrap="square" rtlCol="0">
            <a:spAutoFit/>
          </a:bodyPr>
          <a:lstStyle/>
          <a:p>
            <a:pPr>
              <a:lnSpc>
                <a:spcPct val="150000"/>
              </a:lnSpc>
            </a:pPr>
            <a:r>
              <a:rPr lang="tr-TR" sz="2000" b="0" dirty="0" err="1">
                <a:solidFill>
                  <a:srgbClr val="2D5193"/>
                </a:solidFill>
                <a:effectLst/>
              </a:rPr>
              <a:t>Exclusion</a:t>
            </a:r>
            <a:r>
              <a:rPr lang="tr-TR" sz="2000" b="0" dirty="0">
                <a:solidFill>
                  <a:srgbClr val="2D5193"/>
                </a:solidFill>
                <a:effectLst/>
              </a:rPr>
              <a:t> </a:t>
            </a:r>
            <a:r>
              <a:rPr lang="tr-TR" sz="2000" b="0" dirty="0" err="1">
                <a:solidFill>
                  <a:srgbClr val="2D5193"/>
                </a:solidFill>
                <a:effectLst/>
              </a:rPr>
              <a:t>Criteria</a:t>
            </a:r>
            <a:r>
              <a:rPr lang="tr-TR" sz="2000" b="0" dirty="0">
                <a:solidFill>
                  <a:srgbClr val="2D5193"/>
                </a:solidFill>
                <a:effectLst/>
              </a:rPr>
              <a:t> </a:t>
            </a:r>
            <a:endParaRPr lang="tr-TR" sz="2000" dirty="0"/>
          </a:p>
          <a:p>
            <a:pPr marL="342900" indent="-342900">
              <a:lnSpc>
                <a:spcPct val="150000"/>
              </a:lnSpc>
              <a:buFont typeface="Arial" panose="020B0604020202020204" pitchFamily="34" charset="0"/>
              <a:buChar char="•"/>
            </a:pPr>
            <a:r>
              <a:rPr lang="tr-TR" sz="2000" dirty="0" err="1">
                <a:effectLst/>
              </a:rPr>
              <a:t>Myocardial</a:t>
            </a:r>
            <a:r>
              <a:rPr lang="tr-TR" sz="2000" dirty="0">
                <a:effectLst/>
              </a:rPr>
              <a:t> </a:t>
            </a:r>
            <a:r>
              <a:rPr lang="tr-TR" sz="2000" dirty="0" err="1">
                <a:effectLst/>
              </a:rPr>
              <a:t>infarction</a:t>
            </a:r>
            <a:r>
              <a:rPr lang="tr-TR" sz="2000" dirty="0">
                <a:effectLst/>
              </a:rPr>
              <a:t> &lt;4 </a:t>
            </a:r>
            <a:r>
              <a:rPr lang="tr-TR" sz="2000" dirty="0" err="1">
                <a:effectLst/>
              </a:rPr>
              <a:t>weeks</a:t>
            </a:r>
            <a:r>
              <a:rPr lang="tr-TR" sz="2000" dirty="0">
                <a:effectLst/>
              </a:rPr>
              <a:t> </a:t>
            </a:r>
            <a:r>
              <a:rPr lang="tr-TR" sz="2000" dirty="0" err="1">
                <a:effectLst/>
              </a:rPr>
              <a:t>prior</a:t>
            </a:r>
            <a:r>
              <a:rPr lang="tr-TR" sz="2000" dirty="0">
                <a:effectLst/>
              </a:rPr>
              <a:t> </a:t>
            </a:r>
            <a:r>
              <a:rPr lang="tr-TR" sz="2000" dirty="0" err="1">
                <a:effectLst/>
              </a:rPr>
              <a:t>to</a:t>
            </a:r>
            <a:r>
              <a:rPr lang="tr-TR" sz="2000" dirty="0">
                <a:effectLst/>
              </a:rPr>
              <a:t> </a:t>
            </a:r>
            <a:r>
              <a:rPr lang="tr-TR" sz="2000" dirty="0" err="1">
                <a:effectLst/>
              </a:rPr>
              <a:t>randomization</a:t>
            </a:r>
            <a:r>
              <a:rPr lang="tr-TR" sz="2000" dirty="0"/>
              <a:t> </a:t>
            </a:r>
            <a:endParaRPr lang="tr-TR" sz="2000" dirty="0">
              <a:effectLst/>
            </a:endParaRPr>
          </a:p>
          <a:p>
            <a:pPr marL="342900" indent="-342900">
              <a:lnSpc>
                <a:spcPct val="150000"/>
              </a:lnSpc>
              <a:buFont typeface="Arial" panose="020B0604020202020204" pitchFamily="34" charset="0"/>
              <a:buChar char="•"/>
            </a:pPr>
            <a:r>
              <a:rPr lang="tr-TR" sz="2000" dirty="0" err="1">
                <a:effectLst/>
              </a:rPr>
              <a:t>Acutely</a:t>
            </a:r>
            <a:r>
              <a:rPr lang="tr-TR" sz="2000" dirty="0">
                <a:effectLst/>
              </a:rPr>
              <a:t> </a:t>
            </a:r>
            <a:r>
              <a:rPr lang="tr-TR" sz="2000" dirty="0" err="1">
                <a:effectLst/>
              </a:rPr>
              <a:t>decompensated</a:t>
            </a:r>
            <a:r>
              <a:rPr lang="tr-TR" sz="2000" dirty="0">
                <a:effectLst/>
              </a:rPr>
              <a:t> </a:t>
            </a:r>
            <a:r>
              <a:rPr lang="tr-TR" sz="2000" dirty="0" err="1">
                <a:effectLst/>
              </a:rPr>
              <a:t>heart</a:t>
            </a:r>
            <a:r>
              <a:rPr lang="tr-TR" sz="2000" dirty="0">
                <a:effectLst/>
              </a:rPr>
              <a:t> </a:t>
            </a:r>
            <a:r>
              <a:rPr lang="tr-TR" sz="2000" dirty="0" err="1">
                <a:effectLst/>
              </a:rPr>
              <a:t>failure</a:t>
            </a:r>
            <a:r>
              <a:rPr lang="tr-TR" sz="2000" dirty="0">
                <a:effectLst/>
              </a:rPr>
              <a:t> </a:t>
            </a:r>
            <a:r>
              <a:rPr lang="tr-TR" sz="2000" dirty="0" err="1">
                <a:effectLst/>
              </a:rPr>
              <a:t>requiring</a:t>
            </a:r>
            <a:r>
              <a:rPr lang="tr-TR" sz="2000" dirty="0">
                <a:effectLst/>
              </a:rPr>
              <a:t> </a:t>
            </a:r>
            <a:r>
              <a:rPr lang="tr-TR" sz="2000" dirty="0" err="1">
                <a:effectLst/>
              </a:rPr>
              <a:t>inotropic</a:t>
            </a:r>
            <a:r>
              <a:rPr lang="tr-TR" sz="2000" dirty="0">
                <a:effectLst/>
              </a:rPr>
              <a:t> </a:t>
            </a:r>
            <a:r>
              <a:rPr lang="tr-TR" sz="2000" dirty="0" err="1">
                <a:effectLst/>
              </a:rPr>
              <a:t>support</a:t>
            </a:r>
            <a:r>
              <a:rPr lang="tr-TR" sz="2000" dirty="0">
                <a:effectLst/>
              </a:rPr>
              <a:t>, </a:t>
            </a:r>
            <a:r>
              <a:rPr lang="tr-TR" sz="2000" dirty="0" err="1">
                <a:effectLst/>
              </a:rPr>
              <a:t>invasive</a:t>
            </a:r>
            <a:r>
              <a:rPr lang="tr-TR" sz="2000" dirty="0">
                <a:effectLst/>
              </a:rPr>
              <a:t> </a:t>
            </a:r>
            <a:r>
              <a:rPr lang="tr-TR" sz="2000" dirty="0" err="1">
                <a:effectLst/>
              </a:rPr>
              <a:t>or</a:t>
            </a:r>
            <a:r>
              <a:rPr lang="tr-TR" sz="2000" dirty="0">
                <a:effectLst/>
              </a:rPr>
              <a:t> </a:t>
            </a:r>
            <a:r>
              <a:rPr lang="tr-TR" sz="2000" dirty="0" err="1">
                <a:effectLst/>
              </a:rPr>
              <a:t>non-invasive</a:t>
            </a:r>
            <a:r>
              <a:rPr lang="tr-TR" sz="2000" dirty="0">
                <a:effectLst/>
              </a:rPr>
              <a:t> </a:t>
            </a:r>
            <a:r>
              <a:rPr lang="tr-TR" sz="2000" dirty="0" err="1">
                <a:effectLst/>
              </a:rPr>
              <a:t>ventilation</a:t>
            </a:r>
            <a:r>
              <a:rPr lang="tr-TR" sz="2000" dirty="0">
                <a:effectLst/>
              </a:rPr>
              <a:t> </a:t>
            </a:r>
            <a:r>
              <a:rPr lang="tr-TR" sz="2000" dirty="0" err="1">
                <a:effectLst/>
              </a:rPr>
              <a:t>or</a:t>
            </a:r>
            <a:r>
              <a:rPr lang="tr-TR" sz="2000" dirty="0">
                <a:effectLst/>
              </a:rPr>
              <a:t> </a:t>
            </a:r>
            <a:r>
              <a:rPr lang="tr-TR" sz="2000" dirty="0" err="1">
                <a:effectLst/>
              </a:rPr>
              <a:t>mechanical</a:t>
            </a:r>
            <a:r>
              <a:rPr lang="tr-TR" sz="2000" dirty="0">
                <a:effectLst/>
              </a:rPr>
              <a:t> </a:t>
            </a:r>
            <a:r>
              <a:rPr lang="tr-TR" sz="2000" dirty="0" err="1">
                <a:effectLst/>
              </a:rPr>
              <a:t>circulatory</a:t>
            </a:r>
            <a:r>
              <a:rPr lang="tr-TR" sz="2000" dirty="0">
                <a:effectLst/>
              </a:rPr>
              <a:t> </a:t>
            </a:r>
            <a:r>
              <a:rPr lang="tr-TR" sz="2000" dirty="0" err="1">
                <a:effectLst/>
              </a:rPr>
              <a:t>assist</a:t>
            </a:r>
            <a:r>
              <a:rPr lang="tr-TR" sz="2000" dirty="0">
                <a:effectLst/>
              </a:rPr>
              <a:t> </a:t>
            </a:r>
            <a:r>
              <a:rPr lang="tr-TR" sz="2000" dirty="0" err="1">
                <a:effectLst/>
              </a:rPr>
              <a:t>therapy</a:t>
            </a:r>
            <a:r>
              <a:rPr lang="tr-TR" sz="2000" dirty="0">
                <a:effectLst/>
              </a:rPr>
              <a:t> &lt;72 </a:t>
            </a:r>
            <a:r>
              <a:rPr lang="tr-TR" sz="2000" dirty="0" err="1">
                <a:effectLst/>
              </a:rPr>
              <a:t>hours</a:t>
            </a:r>
            <a:r>
              <a:rPr lang="tr-TR" sz="2000" dirty="0">
                <a:effectLst/>
              </a:rPr>
              <a:t> </a:t>
            </a:r>
            <a:r>
              <a:rPr lang="tr-TR" sz="2000" dirty="0" err="1">
                <a:effectLst/>
              </a:rPr>
              <a:t>prior</a:t>
            </a:r>
            <a:r>
              <a:rPr lang="tr-TR" sz="2000" dirty="0">
                <a:effectLst/>
              </a:rPr>
              <a:t> </a:t>
            </a:r>
            <a:r>
              <a:rPr lang="tr-TR" sz="2000" dirty="0" err="1">
                <a:effectLst/>
              </a:rPr>
              <a:t>to</a:t>
            </a:r>
            <a:r>
              <a:rPr lang="tr-TR" sz="2000" dirty="0">
                <a:effectLst/>
              </a:rPr>
              <a:t> </a:t>
            </a:r>
            <a:r>
              <a:rPr lang="tr-TR" sz="2000" dirty="0" err="1">
                <a:effectLst/>
              </a:rPr>
              <a:t>randomization</a:t>
            </a:r>
            <a:r>
              <a:rPr lang="tr-TR" sz="2000" dirty="0">
                <a:effectLst/>
              </a:rPr>
              <a:t> </a:t>
            </a:r>
          </a:p>
          <a:p>
            <a:pPr marL="342900" indent="-342900">
              <a:lnSpc>
                <a:spcPct val="150000"/>
              </a:lnSpc>
              <a:buFont typeface="Arial" panose="020B0604020202020204" pitchFamily="34" charset="0"/>
              <a:buChar char="•"/>
            </a:pPr>
            <a:r>
              <a:rPr lang="tr-TR" sz="2000" dirty="0" err="1">
                <a:effectLst/>
              </a:rPr>
              <a:t>Sustained</a:t>
            </a:r>
            <a:r>
              <a:rPr lang="tr-TR" sz="2000" dirty="0">
                <a:effectLst/>
              </a:rPr>
              <a:t> </a:t>
            </a:r>
            <a:r>
              <a:rPr lang="tr-TR" sz="2000" dirty="0" err="1">
                <a:effectLst/>
              </a:rPr>
              <a:t>ventricular</a:t>
            </a:r>
            <a:r>
              <a:rPr lang="tr-TR" sz="2000" dirty="0">
                <a:effectLst/>
              </a:rPr>
              <a:t> </a:t>
            </a:r>
            <a:r>
              <a:rPr lang="tr-TR" sz="2000" dirty="0" err="1">
                <a:effectLst/>
              </a:rPr>
              <a:t>tachycardia</a:t>
            </a:r>
            <a:r>
              <a:rPr lang="tr-TR" sz="2000" dirty="0">
                <a:effectLst/>
              </a:rPr>
              <a:t>/</a:t>
            </a:r>
            <a:r>
              <a:rPr lang="tr-TR" sz="2000" dirty="0" err="1">
                <a:effectLst/>
              </a:rPr>
              <a:t>ventricular</a:t>
            </a:r>
            <a:r>
              <a:rPr lang="tr-TR" sz="2000" dirty="0">
                <a:effectLst/>
              </a:rPr>
              <a:t> </a:t>
            </a:r>
            <a:r>
              <a:rPr lang="tr-TR" sz="2000" dirty="0" err="1">
                <a:effectLst/>
              </a:rPr>
              <a:t>fibrillation</a:t>
            </a:r>
            <a:r>
              <a:rPr lang="tr-TR" sz="2000" dirty="0">
                <a:effectLst/>
              </a:rPr>
              <a:t> </a:t>
            </a:r>
            <a:r>
              <a:rPr lang="tr-TR" sz="2000" dirty="0" err="1">
                <a:effectLst/>
              </a:rPr>
              <a:t>or</a:t>
            </a:r>
            <a:r>
              <a:rPr lang="tr-TR" sz="2000" dirty="0">
                <a:effectLst/>
              </a:rPr>
              <a:t> </a:t>
            </a:r>
            <a:r>
              <a:rPr lang="tr-TR" sz="2000" dirty="0" err="1">
                <a:effectLst/>
              </a:rPr>
              <a:t>appropriate</a:t>
            </a:r>
            <a:r>
              <a:rPr lang="tr-TR" sz="2000" dirty="0">
                <a:effectLst/>
              </a:rPr>
              <a:t> </a:t>
            </a:r>
            <a:r>
              <a:rPr lang="tr-TR" sz="2000" dirty="0" err="1">
                <a:effectLst/>
              </a:rPr>
              <a:t>implantable</a:t>
            </a:r>
            <a:r>
              <a:rPr lang="tr-TR" sz="2000" dirty="0">
                <a:effectLst/>
              </a:rPr>
              <a:t> </a:t>
            </a:r>
            <a:r>
              <a:rPr lang="tr-TR" sz="2000" dirty="0" err="1">
                <a:effectLst/>
              </a:rPr>
              <a:t>cardioverter</a:t>
            </a:r>
            <a:r>
              <a:rPr lang="tr-TR" sz="2000" dirty="0">
                <a:effectLst/>
              </a:rPr>
              <a:t> </a:t>
            </a:r>
            <a:r>
              <a:rPr lang="tr-TR" sz="2000" dirty="0" err="1">
                <a:effectLst/>
              </a:rPr>
              <a:t>defibrillator</a:t>
            </a:r>
            <a:r>
              <a:rPr lang="tr-TR" sz="2000" dirty="0">
                <a:effectLst/>
              </a:rPr>
              <a:t>  </a:t>
            </a:r>
            <a:r>
              <a:rPr lang="tr-TR" sz="2000" dirty="0" err="1">
                <a:effectLst/>
              </a:rPr>
              <a:t>discharges</a:t>
            </a:r>
            <a:r>
              <a:rPr lang="tr-TR" sz="2000" dirty="0">
                <a:effectLst/>
              </a:rPr>
              <a:t> &lt;72 </a:t>
            </a:r>
            <a:r>
              <a:rPr lang="tr-TR" sz="2000" dirty="0" err="1">
                <a:effectLst/>
              </a:rPr>
              <a:t>hours</a:t>
            </a:r>
            <a:r>
              <a:rPr lang="tr-TR" sz="2000" dirty="0">
                <a:effectLst/>
              </a:rPr>
              <a:t> </a:t>
            </a:r>
            <a:r>
              <a:rPr lang="tr-TR" sz="2000" dirty="0" err="1">
                <a:effectLst/>
              </a:rPr>
              <a:t>prior</a:t>
            </a:r>
            <a:r>
              <a:rPr lang="tr-TR" sz="2000" dirty="0">
                <a:effectLst/>
              </a:rPr>
              <a:t> </a:t>
            </a:r>
            <a:r>
              <a:rPr lang="tr-TR" sz="2000" dirty="0" err="1">
                <a:effectLst/>
              </a:rPr>
              <a:t>to</a:t>
            </a:r>
            <a:r>
              <a:rPr lang="tr-TR" sz="2000" dirty="0">
                <a:effectLst/>
              </a:rPr>
              <a:t> </a:t>
            </a:r>
            <a:r>
              <a:rPr lang="tr-TR" sz="2000" dirty="0" err="1">
                <a:effectLst/>
              </a:rPr>
              <a:t>randomization</a:t>
            </a:r>
            <a:r>
              <a:rPr lang="tr-TR" sz="2000" dirty="0">
                <a:effectLst/>
              </a:rPr>
              <a:t> </a:t>
            </a:r>
          </a:p>
          <a:p>
            <a:pPr marL="342900" indent="-342900">
              <a:lnSpc>
                <a:spcPct val="150000"/>
              </a:lnSpc>
              <a:buFont typeface="Arial" panose="020B0604020202020204" pitchFamily="34" charset="0"/>
              <a:buChar char="•"/>
            </a:pPr>
            <a:r>
              <a:rPr lang="tr-TR" sz="2000" dirty="0" err="1">
                <a:effectLst/>
              </a:rPr>
              <a:t>Valve</a:t>
            </a:r>
            <a:r>
              <a:rPr lang="tr-TR" sz="2000" dirty="0">
                <a:effectLst/>
              </a:rPr>
              <a:t> </a:t>
            </a:r>
            <a:r>
              <a:rPr lang="tr-TR" sz="2000" dirty="0" err="1">
                <a:effectLst/>
              </a:rPr>
              <a:t>disease</a:t>
            </a:r>
            <a:r>
              <a:rPr lang="tr-TR" sz="2000" dirty="0">
                <a:effectLst/>
              </a:rPr>
              <a:t> </a:t>
            </a:r>
            <a:r>
              <a:rPr lang="tr-TR" sz="2000" dirty="0" err="1">
                <a:effectLst/>
              </a:rPr>
              <a:t>deemed</a:t>
            </a:r>
            <a:r>
              <a:rPr lang="tr-TR" sz="2000" dirty="0">
                <a:effectLst/>
              </a:rPr>
              <a:t> </a:t>
            </a:r>
            <a:r>
              <a:rPr lang="tr-TR" sz="2000" dirty="0" err="1">
                <a:effectLst/>
              </a:rPr>
              <a:t>by</a:t>
            </a:r>
            <a:r>
              <a:rPr lang="tr-TR" sz="2000" dirty="0">
                <a:effectLst/>
              </a:rPr>
              <a:t> </a:t>
            </a:r>
            <a:r>
              <a:rPr lang="tr-TR" sz="2000" dirty="0" err="1">
                <a:effectLst/>
              </a:rPr>
              <a:t>the</a:t>
            </a:r>
            <a:r>
              <a:rPr lang="tr-TR" sz="2000" dirty="0">
                <a:effectLst/>
              </a:rPr>
              <a:t> </a:t>
            </a:r>
            <a:r>
              <a:rPr lang="tr-TR" sz="2000" dirty="0" err="1">
                <a:effectLst/>
              </a:rPr>
              <a:t>local</a:t>
            </a:r>
            <a:r>
              <a:rPr lang="tr-TR" sz="2000" dirty="0">
                <a:effectLst/>
              </a:rPr>
              <a:t> </a:t>
            </a:r>
            <a:r>
              <a:rPr lang="tr-TR" sz="2000" dirty="0" err="1">
                <a:effectLst/>
              </a:rPr>
              <a:t>heart</a:t>
            </a:r>
            <a:r>
              <a:rPr lang="tr-TR" sz="2000" dirty="0">
                <a:effectLst/>
              </a:rPr>
              <a:t> </a:t>
            </a:r>
            <a:r>
              <a:rPr lang="tr-TR" sz="2000" dirty="0" err="1">
                <a:effectLst/>
              </a:rPr>
              <a:t>team</a:t>
            </a:r>
            <a:r>
              <a:rPr lang="tr-TR" sz="2000" dirty="0">
                <a:effectLst/>
              </a:rPr>
              <a:t> </a:t>
            </a:r>
            <a:r>
              <a:rPr lang="tr-TR" sz="2000" dirty="0" err="1">
                <a:effectLst/>
              </a:rPr>
              <a:t>to</a:t>
            </a:r>
            <a:r>
              <a:rPr lang="tr-TR" sz="2000" dirty="0">
                <a:effectLst/>
              </a:rPr>
              <a:t> </a:t>
            </a:r>
            <a:r>
              <a:rPr lang="tr-TR" sz="2000" dirty="0" err="1">
                <a:effectLst/>
              </a:rPr>
              <a:t>require</a:t>
            </a:r>
            <a:r>
              <a:rPr lang="tr-TR" sz="2000" dirty="0">
                <a:effectLst/>
              </a:rPr>
              <a:t> </a:t>
            </a:r>
            <a:r>
              <a:rPr lang="tr-TR" sz="2000" dirty="0" err="1">
                <a:effectLst/>
              </a:rPr>
              <a:t>imminent</a:t>
            </a:r>
            <a:r>
              <a:rPr lang="tr-TR" sz="2000" dirty="0">
                <a:effectLst/>
              </a:rPr>
              <a:t> </a:t>
            </a:r>
            <a:r>
              <a:rPr lang="tr-TR" sz="2000" dirty="0" err="1">
                <a:effectLst/>
              </a:rPr>
              <a:t>intervention</a:t>
            </a:r>
            <a:r>
              <a:rPr lang="tr-TR" sz="2000" dirty="0">
                <a:effectLst/>
              </a:rPr>
              <a:t> </a:t>
            </a:r>
          </a:p>
          <a:p>
            <a:pPr>
              <a:lnSpc>
                <a:spcPct val="150000"/>
              </a:lnSpc>
            </a:pPr>
            <a:endParaRPr lang="tr-TR" sz="2000" dirty="0"/>
          </a:p>
        </p:txBody>
      </p:sp>
      <p:pic>
        <p:nvPicPr>
          <p:cNvPr id="12" name="Resim 11">
            <a:extLst>
              <a:ext uri="{FF2B5EF4-FFF2-40B4-BE49-F238E27FC236}">
                <a16:creationId xmlns:a16="http://schemas.microsoft.com/office/drawing/2014/main" id="{1A3CA1D2-3B93-A9C2-60EC-6218B585EE5E}"/>
              </a:ext>
            </a:extLst>
          </p:cNvPr>
          <p:cNvPicPr>
            <a:picLocks noChangeAspect="1"/>
          </p:cNvPicPr>
          <p:nvPr/>
        </p:nvPicPr>
        <p:blipFill>
          <a:blip r:embed="rId5"/>
          <a:stretch>
            <a:fillRect/>
          </a:stretch>
        </p:blipFill>
        <p:spPr>
          <a:xfrm>
            <a:off x="1422212" y="4464424"/>
            <a:ext cx="9347576" cy="1563336"/>
          </a:xfrm>
          <a:prstGeom prst="rect">
            <a:avLst/>
          </a:prstGeom>
        </p:spPr>
      </p:pic>
      <p:sp>
        <p:nvSpPr>
          <p:cNvPr id="13" name="Metin kutusu 12">
            <a:extLst>
              <a:ext uri="{FF2B5EF4-FFF2-40B4-BE49-F238E27FC236}">
                <a16:creationId xmlns:a16="http://schemas.microsoft.com/office/drawing/2014/main" id="{E1FDCD47-2AFD-A017-718F-0CFE033B493B}"/>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25129714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Trial</a:t>
            </a:r>
          </a:p>
        </p:txBody>
      </p:sp>
      <p:pic>
        <p:nvPicPr>
          <p:cNvPr id="3" name="Resim 2">
            <a:extLst>
              <a:ext uri="{FF2B5EF4-FFF2-40B4-BE49-F238E27FC236}">
                <a16:creationId xmlns:a16="http://schemas.microsoft.com/office/drawing/2014/main" id="{86012F40-DB83-7764-40ED-D9BEFF1C8781}"/>
              </a:ext>
            </a:extLst>
          </p:cNvPr>
          <p:cNvPicPr>
            <a:picLocks noChangeAspect="1"/>
          </p:cNvPicPr>
          <p:nvPr/>
        </p:nvPicPr>
        <p:blipFill>
          <a:blip r:embed="rId5"/>
          <a:stretch>
            <a:fillRect/>
          </a:stretch>
        </p:blipFill>
        <p:spPr>
          <a:xfrm>
            <a:off x="1806844" y="743003"/>
            <a:ext cx="8578312" cy="5378718"/>
          </a:xfrm>
          <a:prstGeom prst="rect">
            <a:avLst/>
          </a:prstGeom>
        </p:spPr>
      </p:pic>
      <p:sp>
        <p:nvSpPr>
          <p:cNvPr id="4" name="Yuvarlatılmış Dikdörtgen 3">
            <a:extLst>
              <a:ext uri="{FF2B5EF4-FFF2-40B4-BE49-F238E27FC236}">
                <a16:creationId xmlns:a16="http://schemas.microsoft.com/office/drawing/2014/main" id="{A8617656-07F3-B169-826C-DB003D8119FB}"/>
              </a:ext>
            </a:extLst>
          </p:cNvPr>
          <p:cNvSpPr/>
          <p:nvPr/>
        </p:nvSpPr>
        <p:spPr>
          <a:xfrm>
            <a:off x="2501153" y="2191871"/>
            <a:ext cx="3307976" cy="3227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a:extLst>
              <a:ext uri="{FF2B5EF4-FFF2-40B4-BE49-F238E27FC236}">
                <a16:creationId xmlns:a16="http://schemas.microsoft.com/office/drawing/2014/main" id="{1FD6561C-EB4C-01CB-4226-FFB6FB03D2A3}"/>
              </a:ext>
            </a:extLst>
          </p:cNvPr>
          <p:cNvSpPr/>
          <p:nvPr/>
        </p:nvSpPr>
        <p:spPr>
          <a:xfrm>
            <a:off x="2501153" y="3243466"/>
            <a:ext cx="3402106" cy="3227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uvarlatılmış Dikdörtgen 7">
            <a:extLst>
              <a:ext uri="{FF2B5EF4-FFF2-40B4-BE49-F238E27FC236}">
                <a16:creationId xmlns:a16="http://schemas.microsoft.com/office/drawing/2014/main" id="{329AF2B2-9B0F-33E2-C931-D06F284F7819}"/>
              </a:ext>
            </a:extLst>
          </p:cNvPr>
          <p:cNvSpPr/>
          <p:nvPr/>
        </p:nvSpPr>
        <p:spPr>
          <a:xfrm>
            <a:off x="2501152" y="4521228"/>
            <a:ext cx="4303059" cy="4072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a:extLst>
              <a:ext uri="{FF2B5EF4-FFF2-40B4-BE49-F238E27FC236}">
                <a16:creationId xmlns:a16="http://schemas.microsoft.com/office/drawing/2014/main" id="{34976312-C8DF-820B-2CCE-2ACCFFD53FBA}"/>
              </a:ext>
            </a:extLst>
          </p:cNvPr>
          <p:cNvSpPr/>
          <p:nvPr/>
        </p:nvSpPr>
        <p:spPr>
          <a:xfrm>
            <a:off x="2501151" y="5577722"/>
            <a:ext cx="2877673" cy="3227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0DBDD631-2778-D4B8-A8FA-876716A26C71}"/>
              </a:ext>
            </a:extLst>
          </p:cNvPr>
          <p:cNvSpPr txBox="1"/>
          <p:nvPr/>
        </p:nvSpPr>
        <p:spPr>
          <a:xfrm>
            <a:off x="6130776" y="6318408"/>
            <a:ext cx="524053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Perera</a:t>
            </a:r>
            <a:r>
              <a:rPr lang="tr-TR" sz="1100" b="0" i="1" u="none" strike="noStrike" dirty="0">
                <a:solidFill>
                  <a:schemeClr val="bg1"/>
                </a:solidFill>
                <a:effectLst/>
                <a:latin typeface="BlinkMacSystemFont"/>
              </a:rPr>
              <a:t> D et al. </a:t>
            </a:r>
            <a:r>
              <a:rPr lang="tr-TR" sz="1100" b="0" i="1" u="none" strike="noStrike" dirty="0" err="1">
                <a:solidFill>
                  <a:schemeClr val="bg1"/>
                </a:solidFill>
                <a:effectLst/>
                <a:latin typeface="BlinkMacSystemFont"/>
              </a:rPr>
              <a:t>Percutaneous</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Revascularization</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for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Left</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Ventricular</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Dysfunction</a:t>
            </a:r>
            <a:r>
              <a:rPr lang="tr-TR" sz="1100" b="0" i="1" u="none" strike="noStrike" dirty="0">
                <a:solidFill>
                  <a:schemeClr val="bg1"/>
                </a:solidFill>
                <a:effectLst/>
                <a:latin typeface="BlinkMacSystemFont"/>
              </a:rPr>
              <a:t>.</a:t>
            </a:r>
          </a:p>
          <a:p>
            <a:pPr algn="r"/>
            <a:r>
              <a:rPr lang="tr-TR" sz="1100" b="0" i="1" u="none" strike="noStrike" dirty="0">
                <a:solidFill>
                  <a:schemeClr val="bg1"/>
                </a:solidFill>
                <a:effectLst/>
                <a:latin typeface="BlinkMacSystemFont"/>
              </a:rPr>
              <a:t> 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2022 </a:t>
            </a:r>
            <a:r>
              <a:rPr lang="tr-TR" sz="1100" b="0" i="1" u="none" strike="noStrike" dirty="0" err="1">
                <a:solidFill>
                  <a:schemeClr val="bg1"/>
                </a:solidFill>
                <a:effectLst/>
                <a:latin typeface="BlinkMacSystemFont"/>
              </a:rPr>
              <a:t>Oct</a:t>
            </a:r>
            <a:r>
              <a:rPr lang="tr-TR" sz="1100" b="0" i="1" u="none" strike="noStrike" dirty="0">
                <a:solidFill>
                  <a:schemeClr val="bg1"/>
                </a:solidFill>
                <a:effectLst/>
                <a:latin typeface="BlinkMacSystemFont"/>
              </a:rPr>
              <a:t> 13;387(15):1351-1360.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10.1056/NEJMoa2206606.</a:t>
            </a:r>
            <a:endParaRPr lang="tr-TR" sz="1100" i="1" dirty="0">
              <a:solidFill>
                <a:schemeClr val="bg1"/>
              </a:solidFill>
            </a:endParaRPr>
          </a:p>
        </p:txBody>
      </p:sp>
    </p:spTree>
    <p:extLst>
      <p:ext uri="{BB962C8B-B14F-4D97-AF65-F5344CB8AC3E}">
        <p14:creationId xmlns:p14="http://schemas.microsoft.com/office/powerpoint/2010/main" val="28485377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2038242" y="-79663"/>
            <a:ext cx="8684342"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STICHES: EF &lt;35% - CABG + OMT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vs</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OMT</a:t>
            </a:r>
          </a:p>
        </p:txBody>
      </p:sp>
      <p:pic>
        <p:nvPicPr>
          <p:cNvPr id="1026" name="Picture 2">
            <a:extLst>
              <a:ext uri="{FF2B5EF4-FFF2-40B4-BE49-F238E27FC236}">
                <a16:creationId xmlns:a16="http://schemas.microsoft.com/office/drawing/2014/main" id="{C6DBDEA7-8D2A-80E5-80E5-A57EED89E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8336" y="860612"/>
            <a:ext cx="7735328" cy="4923571"/>
          </a:xfrm>
          <a:prstGeom prst="rect">
            <a:avLst/>
          </a:prstGeom>
          <a:noFill/>
          <a:extLst>
            <a:ext uri="{909E8E84-426E-40DD-AFC4-6F175D3DCCD1}">
              <a14:hiddenFill xmlns:a14="http://schemas.microsoft.com/office/drawing/2010/main">
                <a:solidFill>
                  <a:srgbClr val="FFFFFF"/>
                </a:solidFill>
              </a14:hiddenFill>
            </a:ext>
          </a:extLst>
        </p:spPr>
      </p:pic>
      <p:sp>
        <p:nvSpPr>
          <p:cNvPr id="20" name="Metin kutusu 19">
            <a:extLst>
              <a:ext uri="{FF2B5EF4-FFF2-40B4-BE49-F238E27FC236}">
                <a16:creationId xmlns:a16="http://schemas.microsoft.com/office/drawing/2014/main" id="{3ED79BFA-6BC7-468C-8ACE-2474F55BDAC7}"/>
              </a:ext>
            </a:extLst>
          </p:cNvPr>
          <p:cNvSpPr txBox="1"/>
          <p:nvPr/>
        </p:nvSpPr>
        <p:spPr>
          <a:xfrm>
            <a:off x="4494109" y="6357776"/>
            <a:ext cx="6877204" cy="430887"/>
          </a:xfrm>
          <a:prstGeom prst="rect">
            <a:avLst/>
          </a:prstGeom>
          <a:noFill/>
        </p:spPr>
        <p:txBody>
          <a:bodyPr wrap="none" rtlCol="0">
            <a:spAutoFit/>
          </a:bodyPr>
          <a:lstStyle/>
          <a:p>
            <a:pPr algn="r"/>
            <a:r>
              <a:rPr lang="tr-TR" sz="1100" b="0" i="1" u="none" strike="noStrike" dirty="0" err="1">
                <a:solidFill>
                  <a:schemeClr val="bg1"/>
                </a:solidFill>
                <a:effectLst/>
              </a:rPr>
              <a:t>Velazquez</a:t>
            </a:r>
            <a:r>
              <a:rPr lang="tr-TR" sz="1100" b="0" i="1" u="none" strike="noStrike" dirty="0">
                <a:solidFill>
                  <a:schemeClr val="bg1"/>
                </a:solidFill>
                <a:effectLst/>
              </a:rPr>
              <a:t> EJ et </a:t>
            </a:r>
            <a:r>
              <a:rPr lang="tr-TR" sz="1100" i="1" dirty="0">
                <a:solidFill>
                  <a:schemeClr val="bg1"/>
                </a:solidFill>
              </a:rPr>
              <a:t>al. </a:t>
            </a:r>
            <a:r>
              <a:rPr lang="tr-TR" sz="1100" b="0" i="1" u="none" strike="noStrike" dirty="0">
                <a:solidFill>
                  <a:schemeClr val="bg1"/>
                </a:solidFill>
                <a:effectLst/>
              </a:rPr>
              <a:t>STICHES </a:t>
            </a:r>
            <a:r>
              <a:rPr lang="tr-TR" sz="1100" b="0" i="1" u="none" strike="noStrike" dirty="0" err="1">
                <a:solidFill>
                  <a:schemeClr val="bg1"/>
                </a:solidFill>
                <a:effectLst/>
              </a:rPr>
              <a:t>Investigators</a:t>
            </a:r>
            <a:r>
              <a:rPr lang="tr-TR" sz="1100" b="0" i="1" u="none" strike="noStrike" dirty="0">
                <a:solidFill>
                  <a:schemeClr val="bg1"/>
                </a:solidFill>
                <a:effectLst/>
              </a:rPr>
              <a:t>. </a:t>
            </a:r>
            <a:r>
              <a:rPr lang="tr-TR" sz="1100" b="0" i="1" u="none" strike="noStrike" dirty="0" err="1">
                <a:solidFill>
                  <a:schemeClr val="bg1"/>
                </a:solidFill>
                <a:effectLst/>
              </a:rPr>
              <a:t>Coronary-Artery</a:t>
            </a:r>
            <a:r>
              <a:rPr lang="tr-TR" sz="1100" b="0" i="1" u="none" strike="noStrike" dirty="0">
                <a:solidFill>
                  <a:schemeClr val="bg1"/>
                </a:solidFill>
                <a:effectLst/>
              </a:rPr>
              <a:t> Bypass </a:t>
            </a:r>
            <a:r>
              <a:rPr lang="tr-TR" sz="1100" b="0" i="1" u="none" strike="noStrike" dirty="0" err="1">
                <a:solidFill>
                  <a:schemeClr val="bg1"/>
                </a:solidFill>
                <a:effectLst/>
              </a:rPr>
              <a:t>Surgery</a:t>
            </a:r>
            <a:r>
              <a:rPr lang="tr-TR" sz="1100" b="0" i="1" u="none" strike="noStrike" dirty="0">
                <a:solidFill>
                  <a:schemeClr val="bg1"/>
                </a:solidFill>
                <a:effectLst/>
              </a:rPr>
              <a:t> in </a:t>
            </a:r>
            <a:r>
              <a:rPr lang="tr-TR" sz="1100" b="0" i="1" u="none" strike="noStrike" dirty="0" err="1">
                <a:solidFill>
                  <a:schemeClr val="bg1"/>
                </a:solidFill>
                <a:effectLst/>
              </a:rPr>
              <a:t>Patients</a:t>
            </a:r>
            <a:r>
              <a:rPr lang="tr-TR" sz="1100" b="0" i="1" u="none" strike="noStrike" dirty="0">
                <a:solidFill>
                  <a:schemeClr val="bg1"/>
                </a:solidFill>
                <a:effectLst/>
              </a:rPr>
              <a:t> </a:t>
            </a:r>
            <a:r>
              <a:rPr lang="tr-TR" sz="1100" b="0" i="1" u="none" strike="noStrike" dirty="0" err="1">
                <a:solidFill>
                  <a:schemeClr val="bg1"/>
                </a:solidFill>
                <a:effectLst/>
              </a:rPr>
              <a:t>with</a:t>
            </a:r>
            <a:r>
              <a:rPr lang="tr-TR" sz="1100" b="0" i="1" u="none" strike="noStrike" dirty="0">
                <a:solidFill>
                  <a:schemeClr val="bg1"/>
                </a:solidFill>
                <a:effectLst/>
              </a:rPr>
              <a:t> </a:t>
            </a:r>
            <a:r>
              <a:rPr lang="tr-TR" sz="1100" b="0" i="1" u="none" strike="noStrike" dirty="0" err="1">
                <a:solidFill>
                  <a:schemeClr val="bg1"/>
                </a:solidFill>
                <a:effectLst/>
              </a:rPr>
              <a:t>Ischemic</a:t>
            </a:r>
            <a:r>
              <a:rPr lang="tr-TR" sz="1100" b="0" i="1" u="none" strike="noStrike" dirty="0">
                <a:solidFill>
                  <a:schemeClr val="bg1"/>
                </a:solidFill>
                <a:effectLst/>
              </a:rPr>
              <a:t> </a:t>
            </a:r>
            <a:r>
              <a:rPr lang="tr-TR" sz="1100" b="0" i="1" u="none" strike="noStrike" dirty="0" err="1">
                <a:solidFill>
                  <a:schemeClr val="bg1"/>
                </a:solidFill>
                <a:effectLst/>
              </a:rPr>
              <a:t>Cardiomyopathy</a:t>
            </a:r>
            <a:r>
              <a:rPr lang="tr-TR" sz="1100" b="0" i="1" u="none" strike="noStrike" dirty="0">
                <a:solidFill>
                  <a:schemeClr val="bg1"/>
                </a:solidFill>
                <a:effectLst/>
              </a:rPr>
              <a:t>. </a:t>
            </a:r>
          </a:p>
          <a:p>
            <a:pPr algn="r"/>
            <a:r>
              <a:rPr lang="tr-TR" sz="1100" b="0" i="1" u="none" strike="noStrike" dirty="0">
                <a:solidFill>
                  <a:schemeClr val="bg1"/>
                </a:solidFill>
                <a:effectLst/>
              </a:rPr>
              <a:t>N </a:t>
            </a:r>
            <a:r>
              <a:rPr lang="tr-TR" sz="1100" b="0" i="1" u="none" strike="noStrike" dirty="0" err="1">
                <a:solidFill>
                  <a:schemeClr val="bg1"/>
                </a:solidFill>
                <a:effectLst/>
              </a:rPr>
              <a:t>Engl</a:t>
            </a:r>
            <a:r>
              <a:rPr lang="tr-TR" sz="1100" b="0" i="1" u="none" strike="noStrike" dirty="0">
                <a:solidFill>
                  <a:schemeClr val="bg1"/>
                </a:solidFill>
                <a:effectLst/>
              </a:rPr>
              <a:t> J </a:t>
            </a:r>
            <a:r>
              <a:rPr lang="tr-TR" sz="1100" b="0" i="1" u="none" strike="noStrike" dirty="0" err="1">
                <a:solidFill>
                  <a:schemeClr val="bg1"/>
                </a:solidFill>
                <a:effectLst/>
              </a:rPr>
              <a:t>Med</a:t>
            </a:r>
            <a:r>
              <a:rPr lang="tr-TR" sz="1100" b="0" i="1" u="none" strike="noStrike" dirty="0">
                <a:solidFill>
                  <a:schemeClr val="bg1"/>
                </a:solidFill>
                <a:effectLst/>
              </a:rPr>
              <a:t>. 2016 </a:t>
            </a:r>
            <a:r>
              <a:rPr lang="tr-TR" sz="1100" b="0" i="1" u="none" strike="noStrike" dirty="0" err="1">
                <a:solidFill>
                  <a:schemeClr val="bg1"/>
                </a:solidFill>
                <a:effectLst/>
              </a:rPr>
              <a:t>Apr</a:t>
            </a:r>
            <a:r>
              <a:rPr lang="tr-TR" sz="1100" b="0" i="1" u="none" strike="noStrike" dirty="0">
                <a:solidFill>
                  <a:schemeClr val="bg1"/>
                </a:solidFill>
                <a:effectLst/>
              </a:rPr>
              <a:t> 21;374(16):1511-20. </a:t>
            </a:r>
            <a:r>
              <a:rPr lang="tr-TR" sz="1100" b="0" i="1" u="none" strike="noStrike" dirty="0" err="1">
                <a:solidFill>
                  <a:schemeClr val="bg1"/>
                </a:solidFill>
                <a:effectLst/>
              </a:rPr>
              <a:t>doi</a:t>
            </a:r>
            <a:r>
              <a:rPr lang="tr-TR" sz="1100" b="0" i="1" u="none" strike="noStrike" dirty="0">
                <a:solidFill>
                  <a:schemeClr val="bg1"/>
                </a:solidFill>
                <a:effectLst/>
              </a:rPr>
              <a:t>: 10.1056/NEJMoa1602001.</a:t>
            </a:r>
            <a:endParaRPr lang="tr-TR" sz="1100" i="1" dirty="0">
              <a:solidFill>
                <a:schemeClr val="bg1"/>
              </a:solidFill>
            </a:endParaRPr>
          </a:p>
        </p:txBody>
      </p:sp>
    </p:spTree>
    <p:extLst>
      <p:ext uri="{BB962C8B-B14F-4D97-AF65-F5344CB8AC3E}">
        <p14:creationId xmlns:p14="http://schemas.microsoft.com/office/powerpoint/2010/main" val="3365777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2038242" y="-79663"/>
            <a:ext cx="8684342"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STICHES: 10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year</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outcome</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18" name="Resim 17">
            <a:extLst>
              <a:ext uri="{FF2B5EF4-FFF2-40B4-BE49-F238E27FC236}">
                <a16:creationId xmlns:a16="http://schemas.microsoft.com/office/drawing/2014/main" id="{9A80D443-9C28-0D74-D117-1A3D3C0824D2}"/>
              </a:ext>
            </a:extLst>
          </p:cNvPr>
          <p:cNvPicPr>
            <a:picLocks noChangeAspect="1"/>
          </p:cNvPicPr>
          <p:nvPr/>
        </p:nvPicPr>
        <p:blipFill>
          <a:blip r:embed="rId5"/>
          <a:stretch>
            <a:fillRect/>
          </a:stretch>
        </p:blipFill>
        <p:spPr>
          <a:xfrm>
            <a:off x="665930" y="724084"/>
            <a:ext cx="4595906" cy="3679265"/>
          </a:xfrm>
          <a:prstGeom prst="rect">
            <a:avLst/>
          </a:prstGeom>
        </p:spPr>
      </p:pic>
      <p:pic>
        <p:nvPicPr>
          <p:cNvPr id="12" name="Resim 11">
            <a:extLst>
              <a:ext uri="{FF2B5EF4-FFF2-40B4-BE49-F238E27FC236}">
                <a16:creationId xmlns:a16="http://schemas.microsoft.com/office/drawing/2014/main" id="{0CCC5A36-27C7-0A9F-97D6-701E73D716B6}"/>
              </a:ext>
            </a:extLst>
          </p:cNvPr>
          <p:cNvPicPr>
            <a:picLocks noChangeAspect="1"/>
          </p:cNvPicPr>
          <p:nvPr/>
        </p:nvPicPr>
        <p:blipFill>
          <a:blip r:embed="rId6"/>
          <a:stretch>
            <a:fillRect/>
          </a:stretch>
        </p:blipFill>
        <p:spPr>
          <a:xfrm>
            <a:off x="3798047" y="1571710"/>
            <a:ext cx="4595906" cy="3495327"/>
          </a:xfrm>
          <a:prstGeom prst="rect">
            <a:avLst/>
          </a:prstGeom>
        </p:spPr>
      </p:pic>
      <p:pic>
        <p:nvPicPr>
          <p:cNvPr id="9" name="Resim 8">
            <a:extLst>
              <a:ext uri="{FF2B5EF4-FFF2-40B4-BE49-F238E27FC236}">
                <a16:creationId xmlns:a16="http://schemas.microsoft.com/office/drawing/2014/main" id="{8A4DF128-2088-25C2-311B-6619D241354C}"/>
              </a:ext>
            </a:extLst>
          </p:cNvPr>
          <p:cNvPicPr>
            <a:picLocks noChangeAspect="1"/>
          </p:cNvPicPr>
          <p:nvPr/>
        </p:nvPicPr>
        <p:blipFill>
          <a:blip r:embed="rId7"/>
          <a:stretch>
            <a:fillRect/>
          </a:stretch>
        </p:blipFill>
        <p:spPr>
          <a:xfrm>
            <a:off x="6930164" y="2626383"/>
            <a:ext cx="4595906" cy="3495327"/>
          </a:xfrm>
          <a:prstGeom prst="rect">
            <a:avLst/>
          </a:prstGeom>
        </p:spPr>
      </p:pic>
      <p:sp>
        <p:nvSpPr>
          <p:cNvPr id="2" name="Metin kutusu 1">
            <a:extLst>
              <a:ext uri="{FF2B5EF4-FFF2-40B4-BE49-F238E27FC236}">
                <a16:creationId xmlns:a16="http://schemas.microsoft.com/office/drawing/2014/main" id="{137BB594-0962-B07E-EA50-868CA8E490DD}"/>
              </a:ext>
            </a:extLst>
          </p:cNvPr>
          <p:cNvSpPr txBox="1"/>
          <p:nvPr/>
        </p:nvSpPr>
        <p:spPr>
          <a:xfrm>
            <a:off x="4494109" y="6357776"/>
            <a:ext cx="6877204" cy="430887"/>
          </a:xfrm>
          <a:prstGeom prst="rect">
            <a:avLst/>
          </a:prstGeom>
          <a:noFill/>
        </p:spPr>
        <p:txBody>
          <a:bodyPr wrap="none" rtlCol="0">
            <a:spAutoFit/>
          </a:bodyPr>
          <a:lstStyle/>
          <a:p>
            <a:pPr algn="r"/>
            <a:r>
              <a:rPr lang="tr-TR" sz="1100" b="0" i="1" u="none" strike="noStrike" dirty="0" err="1">
                <a:solidFill>
                  <a:schemeClr val="bg1"/>
                </a:solidFill>
                <a:effectLst/>
              </a:rPr>
              <a:t>Velazquez</a:t>
            </a:r>
            <a:r>
              <a:rPr lang="tr-TR" sz="1100" b="0" i="1" u="none" strike="noStrike" dirty="0">
                <a:solidFill>
                  <a:schemeClr val="bg1"/>
                </a:solidFill>
                <a:effectLst/>
              </a:rPr>
              <a:t> EJ et </a:t>
            </a:r>
            <a:r>
              <a:rPr lang="tr-TR" sz="1100" i="1" dirty="0">
                <a:solidFill>
                  <a:schemeClr val="bg1"/>
                </a:solidFill>
              </a:rPr>
              <a:t>al. </a:t>
            </a:r>
            <a:r>
              <a:rPr lang="tr-TR" sz="1100" b="0" i="1" u="none" strike="noStrike" dirty="0">
                <a:solidFill>
                  <a:schemeClr val="bg1"/>
                </a:solidFill>
                <a:effectLst/>
              </a:rPr>
              <a:t>STICHES </a:t>
            </a:r>
            <a:r>
              <a:rPr lang="tr-TR" sz="1100" b="0" i="1" u="none" strike="noStrike" dirty="0" err="1">
                <a:solidFill>
                  <a:schemeClr val="bg1"/>
                </a:solidFill>
                <a:effectLst/>
              </a:rPr>
              <a:t>Investigators</a:t>
            </a:r>
            <a:r>
              <a:rPr lang="tr-TR" sz="1100" b="0" i="1" u="none" strike="noStrike" dirty="0">
                <a:solidFill>
                  <a:schemeClr val="bg1"/>
                </a:solidFill>
                <a:effectLst/>
              </a:rPr>
              <a:t>. </a:t>
            </a:r>
            <a:r>
              <a:rPr lang="tr-TR" sz="1100" b="0" i="1" u="none" strike="noStrike" dirty="0" err="1">
                <a:solidFill>
                  <a:schemeClr val="bg1"/>
                </a:solidFill>
                <a:effectLst/>
              </a:rPr>
              <a:t>Coronary-Artery</a:t>
            </a:r>
            <a:r>
              <a:rPr lang="tr-TR" sz="1100" b="0" i="1" u="none" strike="noStrike" dirty="0">
                <a:solidFill>
                  <a:schemeClr val="bg1"/>
                </a:solidFill>
                <a:effectLst/>
              </a:rPr>
              <a:t> Bypass </a:t>
            </a:r>
            <a:r>
              <a:rPr lang="tr-TR" sz="1100" b="0" i="1" u="none" strike="noStrike" dirty="0" err="1">
                <a:solidFill>
                  <a:schemeClr val="bg1"/>
                </a:solidFill>
                <a:effectLst/>
              </a:rPr>
              <a:t>Surgery</a:t>
            </a:r>
            <a:r>
              <a:rPr lang="tr-TR" sz="1100" b="0" i="1" u="none" strike="noStrike" dirty="0">
                <a:solidFill>
                  <a:schemeClr val="bg1"/>
                </a:solidFill>
                <a:effectLst/>
              </a:rPr>
              <a:t> in </a:t>
            </a:r>
            <a:r>
              <a:rPr lang="tr-TR" sz="1100" b="0" i="1" u="none" strike="noStrike" dirty="0" err="1">
                <a:solidFill>
                  <a:schemeClr val="bg1"/>
                </a:solidFill>
                <a:effectLst/>
              </a:rPr>
              <a:t>Patients</a:t>
            </a:r>
            <a:r>
              <a:rPr lang="tr-TR" sz="1100" b="0" i="1" u="none" strike="noStrike" dirty="0">
                <a:solidFill>
                  <a:schemeClr val="bg1"/>
                </a:solidFill>
                <a:effectLst/>
              </a:rPr>
              <a:t> </a:t>
            </a:r>
            <a:r>
              <a:rPr lang="tr-TR" sz="1100" b="0" i="1" u="none" strike="noStrike" dirty="0" err="1">
                <a:solidFill>
                  <a:schemeClr val="bg1"/>
                </a:solidFill>
                <a:effectLst/>
              </a:rPr>
              <a:t>with</a:t>
            </a:r>
            <a:r>
              <a:rPr lang="tr-TR" sz="1100" b="0" i="1" u="none" strike="noStrike" dirty="0">
                <a:solidFill>
                  <a:schemeClr val="bg1"/>
                </a:solidFill>
                <a:effectLst/>
              </a:rPr>
              <a:t> </a:t>
            </a:r>
            <a:r>
              <a:rPr lang="tr-TR" sz="1100" b="0" i="1" u="none" strike="noStrike" dirty="0" err="1">
                <a:solidFill>
                  <a:schemeClr val="bg1"/>
                </a:solidFill>
                <a:effectLst/>
              </a:rPr>
              <a:t>Ischemic</a:t>
            </a:r>
            <a:r>
              <a:rPr lang="tr-TR" sz="1100" b="0" i="1" u="none" strike="noStrike" dirty="0">
                <a:solidFill>
                  <a:schemeClr val="bg1"/>
                </a:solidFill>
                <a:effectLst/>
              </a:rPr>
              <a:t> </a:t>
            </a:r>
            <a:r>
              <a:rPr lang="tr-TR" sz="1100" b="0" i="1" u="none" strike="noStrike" dirty="0" err="1">
                <a:solidFill>
                  <a:schemeClr val="bg1"/>
                </a:solidFill>
                <a:effectLst/>
              </a:rPr>
              <a:t>Cardiomyopathy</a:t>
            </a:r>
            <a:r>
              <a:rPr lang="tr-TR" sz="1100" b="0" i="1" u="none" strike="noStrike" dirty="0">
                <a:solidFill>
                  <a:schemeClr val="bg1"/>
                </a:solidFill>
                <a:effectLst/>
              </a:rPr>
              <a:t>. </a:t>
            </a:r>
          </a:p>
          <a:p>
            <a:pPr algn="r"/>
            <a:r>
              <a:rPr lang="tr-TR" sz="1100" b="0" i="1" u="none" strike="noStrike" dirty="0">
                <a:solidFill>
                  <a:schemeClr val="bg1"/>
                </a:solidFill>
                <a:effectLst/>
              </a:rPr>
              <a:t>N </a:t>
            </a:r>
            <a:r>
              <a:rPr lang="tr-TR" sz="1100" b="0" i="1" u="none" strike="noStrike" dirty="0" err="1">
                <a:solidFill>
                  <a:schemeClr val="bg1"/>
                </a:solidFill>
                <a:effectLst/>
              </a:rPr>
              <a:t>Engl</a:t>
            </a:r>
            <a:r>
              <a:rPr lang="tr-TR" sz="1100" b="0" i="1" u="none" strike="noStrike" dirty="0">
                <a:solidFill>
                  <a:schemeClr val="bg1"/>
                </a:solidFill>
                <a:effectLst/>
              </a:rPr>
              <a:t> J </a:t>
            </a:r>
            <a:r>
              <a:rPr lang="tr-TR" sz="1100" b="0" i="1" u="none" strike="noStrike" dirty="0" err="1">
                <a:solidFill>
                  <a:schemeClr val="bg1"/>
                </a:solidFill>
                <a:effectLst/>
              </a:rPr>
              <a:t>Med</a:t>
            </a:r>
            <a:r>
              <a:rPr lang="tr-TR" sz="1100" b="0" i="1" u="none" strike="noStrike" dirty="0">
                <a:solidFill>
                  <a:schemeClr val="bg1"/>
                </a:solidFill>
                <a:effectLst/>
              </a:rPr>
              <a:t>. 2016 </a:t>
            </a:r>
            <a:r>
              <a:rPr lang="tr-TR" sz="1100" b="0" i="1" u="none" strike="noStrike" dirty="0" err="1">
                <a:solidFill>
                  <a:schemeClr val="bg1"/>
                </a:solidFill>
                <a:effectLst/>
              </a:rPr>
              <a:t>Apr</a:t>
            </a:r>
            <a:r>
              <a:rPr lang="tr-TR" sz="1100" b="0" i="1" u="none" strike="noStrike" dirty="0">
                <a:solidFill>
                  <a:schemeClr val="bg1"/>
                </a:solidFill>
                <a:effectLst/>
              </a:rPr>
              <a:t> 21;374(16):1511-20. </a:t>
            </a:r>
            <a:r>
              <a:rPr lang="tr-TR" sz="1100" b="0" i="1" u="none" strike="noStrike" dirty="0" err="1">
                <a:solidFill>
                  <a:schemeClr val="bg1"/>
                </a:solidFill>
                <a:effectLst/>
              </a:rPr>
              <a:t>doi</a:t>
            </a:r>
            <a:r>
              <a:rPr lang="tr-TR" sz="1100" b="0" i="1" u="none" strike="noStrike" dirty="0">
                <a:solidFill>
                  <a:schemeClr val="bg1"/>
                </a:solidFill>
                <a:effectLst/>
              </a:rPr>
              <a:t>: 10.1056/NEJMoa1602001.</a:t>
            </a:r>
            <a:endParaRPr lang="tr-TR" sz="1100" i="1" dirty="0">
              <a:solidFill>
                <a:schemeClr val="bg1"/>
              </a:solidFill>
            </a:endParaRPr>
          </a:p>
        </p:txBody>
      </p:sp>
    </p:spTree>
    <p:extLst>
      <p:ext uri="{BB962C8B-B14F-4D97-AF65-F5344CB8AC3E}">
        <p14:creationId xmlns:p14="http://schemas.microsoft.com/office/powerpoint/2010/main" val="107604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2038242" y="-79663"/>
            <a:ext cx="8684342"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STICH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viability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sub-</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study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10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outcome</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4" name="Resim 3">
            <a:extLst>
              <a:ext uri="{FF2B5EF4-FFF2-40B4-BE49-F238E27FC236}">
                <a16:creationId xmlns:a16="http://schemas.microsoft.com/office/drawing/2014/main" id="{866BEC78-3EBC-0C92-B953-D8C88CA03815}"/>
              </a:ext>
            </a:extLst>
          </p:cNvPr>
          <p:cNvPicPr>
            <a:picLocks noChangeAspect="1"/>
          </p:cNvPicPr>
          <p:nvPr/>
        </p:nvPicPr>
        <p:blipFill>
          <a:blip r:embed="rId5"/>
          <a:stretch>
            <a:fillRect/>
          </a:stretch>
        </p:blipFill>
        <p:spPr>
          <a:xfrm>
            <a:off x="1194145" y="961052"/>
            <a:ext cx="9803709" cy="4935895"/>
          </a:xfrm>
          <a:prstGeom prst="rect">
            <a:avLst/>
          </a:prstGeom>
        </p:spPr>
      </p:pic>
      <p:sp>
        <p:nvSpPr>
          <p:cNvPr id="9" name="Metin kutusu 8">
            <a:extLst>
              <a:ext uri="{FF2B5EF4-FFF2-40B4-BE49-F238E27FC236}">
                <a16:creationId xmlns:a16="http://schemas.microsoft.com/office/drawing/2014/main" id="{26B62758-7A54-04D3-181A-194A1B00B56A}"/>
              </a:ext>
            </a:extLst>
          </p:cNvPr>
          <p:cNvSpPr txBox="1"/>
          <p:nvPr/>
        </p:nvSpPr>
        <p:spPr>
          <a:xfrm>
            <a:off x="5986506" y="6317394"/>
            <a:ext cx="538480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Panza</a:t>
            </a:r>
            <a:r>
              <a:rPr lang="tr-TR" sz="1100" b="0" i="1" u="none" strike="noStrike" dirty="0">
                <a:solidFill>
                  <a:schemeClr val="bg1"/>
                </a:solidFill>
                <a:effectLst/>
                <a:latin typeface="BlinkMacSystemFont"/>
              </a:rPr>
              <a:t> JA et al. </a:t>
            </a:r>
            <a:r>
              <a:rPr lang="tr-TR" sz="1100" b="0" i="1" u="none" strike="noStrike" dirty="0" err="1">
                <a:solidFill>
                  <a:schemeClr val="bg1"/>
                </a:solidFill>
                <a:effectLst/>
                <a:latin typeface="BlinkMacSystemFont"/>
              </a:rPr>
              <a:t>Myocardial</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Viability</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and</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Long-Term</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Outcomes</a:t>
            </a:r>
            <a:r>
              <a:rPr lang="tr-TR" sz="1100" b="0" i="1" u="none" strike="noStrike" dirty="0">
                <a:solidFill>
                  <a:schemeClr val="bg1"/>
                </a:solidFill>
                <a:effectLst/>
                <a:latin typeface="BlinkMacSystemFont"/>
              </a:rPr>
              <a:t> in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Cardiomyopathy</a:t>
            </a:r>
            <a:r>
              <a:rPr lang="tr-TR" sz="1100" b="0" i="1" u="none" strike="noStrike" dirty="0">
                <a:solidFill>
                  <a:schemeClr val="bg1"/>
                </a:solidFill>
                <a:effectLst/>
                <a:latin typeface="BlinkMacSystemFont"/>
              </a:rPr>
              <a:t>. </a:t>
            </a:r>
          </a:p>
          <a:p>
            <a:pPr algn="r"/>
            <a:r>
              <a:rPr lang="tr-TR" sz="1100" b="0" i="1" u="none" strike="noStrike" dirty="0">
                <a:solidFill>
                  <a:schemeClr val="bg1"/>
                </a:solidFill>
                <a:effectLst/>
                <a:latin typeface="BlinkMacSystemFont"/>
              </a:rPr>
              <a:t>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2019 </a:t>
            </a:r>
            <a:r>
              <a:rPr lang="tr-TR" sz="1100" b="0" i="1" u="none" strike="noStrike" dirty="0" err="1">
                <a:solidFill>
                  <a:schemeClr val="bg1"/>
                </a:solidFill>
                <a:effectLst/>
                <a:latin typeface="BlinkMacSystemFont"/>
              </a:rPr>
              <a:t>Aug</a:t>
            </a:r>
            <a:r>
              <a:rPr lang="tr-TR" sz="1100" b="0" i="1" u="none" strike="noStrike" dirty="0">
                <a:solidFill>
                  <a:schemeClr val="bg1"/>
                </a:solidFill>
                <a:effectLst/>
                <a:latin typeface="BlinkMacSystemFont"/>
              </a:rPr>
              <a:t> 22;381(8):739-748.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10.1056/NEJMoa1807365.</a:t>
            </a:r>
            <a:endParaRPr lang="tr-TR" sz="1100" i="1" dirty="0">
              <a:solidFill>
                <a:schemeClr val="bg1"/>
              </a:solidFill>
            </a:endParaRPr>
          </a:p>
        </p:txBody>
      </p:sp>
    </p:spTree>
    <p:extLst>
      <p:ext uri="{BB962C8B-B14F-4D97-AF65-F5344CB8AC3E}">
        <p14:creationId xmlns:p14="http://schemas.microsoft.com/office/powerpoint/2010/main" val="24231765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2038242" y="-79663"/>
            <a:ext cx="8684342"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STICH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viability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sub-</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study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10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outcome</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4" name="Resim 3">
            <a:extLst>
              <a:ext uri="{FF2B5EF4-FFF2-40B4-BE49-F238E27FC236}">
                <a16:creationId xmlns:a16="http://schemas.microsoft.com/office/drawing/2014/main" id="{C594B38C-3919-DF28-EC6B-76B628D2734D}"/>
              </a:ext>
            </a:extLst>
          </p:cNvPr>
          <p:cNvPicPr>
            <a:picLocks noChangeAspect="1"/>
          </p:cNvPicPr>
          <p:nvPr/>
        </p:nvPicPr>
        <p:blipFill>
          <a:blip r:embed="rId5"/>
          <a:stretch>
            <a:fillRect/>
          </a:stretch>
        </p:blipFill>
        <p:spPr>
          <a:xfrm>
            <a:off x="757091" y="2075735"/>
            <a:ext cx="10677817" cy="2706530"/>
          </a:xfrm>
          <a:prstGeom prst="rect">
            <a:avLst/>
          </a:prstGeom>
        </p:spPr>
      </p:pic>
      <p:sp>
        <p:nvSpPr>
          <p:cNvPr id="8" name="Yuvarlatılmış Dikdörtgen 7">
            <a:extLst>
              <a:ext uri="{FF2B5EF4-FFF2-40B4-BE49-F238E27FC236}">
                <a16:creationId xmlns:a16="http://schemas.microsoft.com/office/drawing/2014/main" id="{F69F1938-A71E-C5D2-C71C-CD85E14E9899}"/>
              </a:ext>
            </a:extLst>
          </p:cNvPr>
          <p:cNvSpPr/>
          <p:nvPr/>
        </p:nvSpPr>
        <p:spPr>
          <a:xfrm>
            <a:off x="10247441" y="3193676"/>
            <a:ext cx="806041" cy="5580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8089705D-6E94-1F67-5084-448E1BEBF9EC}"/>
              </a:ext>
            </a:extLst>
          </p:cNvPr>
          <p:cNvSpPr txBox="1"/>
          <p:nvPr/>
        </p:nvSpPr>
        <p:spPr>
          <a:xfrm>
            <a:off x="5986506" y="6317394"/>
            <a:ext cx="538480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Panza</a:t>
            </a:r>
            <a:r>
              <a:rPr lang="tr-TR" sz="1100" b="0" i="1" u="none" strike="noStrike" dirty="0">
                <a:solidFill>
                  <a:schemeClr val="bg1"/>
                </a:solidFill>
                <a:effectLst/>
                <a:latin typeface="BlinkMacSystemFont"/>
              </a:rPr>
              <a:t> JA et al. </a:t>
            </a:r>
            <a:r>
              <a:rPr lang="tr-TR" sz="1100" b="0" i="1" u="none" strike="noStrike" dirty="0" err="1">
                <a:solidFill>
                  <a:schemeClr val="bg1"/>
                </a:solidFill>
                <a:effectLst/>
                <a:latin typeface="BlinkMacSystemFont"/>
              </a:rPr>
              <a:t>Myocardial</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Viability</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and</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Long-Term</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Outcomes</a:t>
            </a:r>
            <a:r>
              <a:rPr lang="tr-TR" sz="1100" b="0" i="1" u="none" strike="noStrike" dirty="0">
                <a:solidFill>
                  <a:schemeClr val="bg1"/>
                </a:solidFill>
                <a:effectLst/>
                <a:latin typeface="BlinkMacSystemFont"/>
              </a:rPr>
              <a:t> in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Cardiomyopathy</a:t>
            </a:r>
            <a:r>
              <a:rPr lang="tr-TR" sz="1100" b="0" i="1" u="none" strike="noStrike" dirty="0">
                <a:solidFill>
                  <a:schemeClr val="bg1"/>
                </a:solidFill>
                <a:effectLst/>
                <a:latin typeface="BlinkMacSystemFont"/>
              </a:rPr>
              <a:t>. </a:t>
            </a:r>
          </a:p>
          <a:p>
            <a:pPr algn="r"/>
            <a:r>
              <a:rPr lang="tr-TR" sz="1100" b="0" i="1" u="none" strike="noStrike" dirty="0">
                <a:solidFill>
                  <a:schemeClr val="bg1"/>
                </a:solidFill>
                <a:effectLst/>
                <a:latin typeface="BlinkMacSystemFont"/>
              </a:rPr>
              <a:t>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2019 </a:t>
            </a:r>
            <a:r>
              <a:rPr lang="tr-TR" sz="1100" b="0" i="1" u="none" strike="noStrike" dirty="0" err="1">
                <a:solidFill>
                  <a:schemeClr val="bg1"/>
                </a:solidFill>
                <a:effectLst/>
                <a:latin typeface="BlinkMacSystemFont"/>
              </a:rPr>
              <a:t>Aug</a:t>
            </a:r>
            <a:r>
              <a:rPr lang="tr-TR" sz="1100" b="0" i="1" u="none" strike="noStrike" dirty="0">
                <a:solidFill>
                  <a:schemeClr val="bg1"/>
                </a:solidFill>
                <a:effectLst/>
                <a:latin typeface="BlinkMacSystemFont"/>
              </a:rPr>
              <a:t> 22;381(8):739-748.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10.1056/NEJMoa1807365.</a:t>
            </a:r>
            <a:endParaRPr lang="tr-TR" sz="1100" i="1" dirty="0">
              <a:solidFill>
                <a:schemeClr val="bg1"/>
              </a:solidFill>
            </a:endParaRPr>
          </a:p>
        </p:txBody>
      </p:sp>
    </p:spTree>
    <p:extLst>
      <p:ext uri="{BB962C8B-B14F-4D97-AF65-F5344CB8AC3E}">
        <p14:creationId xmlns:p14="http://schemas.microsoft.com/office/powerpoint/2010/main" val="19277109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2038242" y="-79663"/>
            <a:ext cx="8684342"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STICH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viability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sub-</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study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10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outcome</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3" name="Resim 2">
            <a:extLst>
              <a:ext uri="{FF2B5EF4-FFF2-40B4-BE49-F238E27FC236}">
                <a16:creationId xmlns:a16="http://schemas.microsoft.com/office/drawing/2014/main" id="{152422BA-FD93-F847-A1BE-EC72576A11B9}"/>
              </a:ext>
            </a:extLst>
          </p:cNvPr>
          <p:cNvPicPr>
            <a:picLocks noChangeAspect="1"/>
          </p:cNvPicPr>
          <p:nvPr/>
        </p:nvPicPr>
        <p:blipFill>
          <a:blip r:embed="rId5"/>
          <a:stretch>
            <a:fillRect/>
          </a:stretch>
        </p:blipFill>
        <p:spPr>
          <a:xfrm>
            <a:off x="698445" y="1300471"/>
            <a:ext cx="5200331" cy="4365676"/>
          </a:xfrm>
          <a:prstGeom prst="rect">
            <a:avLst/>
          </a:prstGeom>
        </p:spPr>
      </p:pic>
      <p:pic>
        <p:nvPicPr>
          <p:cNvPr id="9" name="Resim 8">
            <a:extLst>
              <a:ext uri="{FF2B5EF4-FFF2-40B4-BE49-F238E27FC236}">
                <a16:creationId xmlns:a16="http://schemas.microsoft.com/office/drawing/2014/main" id="{918977D5-6F97-EE0E-BD51-DA14F796909B}"/>
              </a:ext>
            </a:extLst>
          </p:cNvPr>
          <p:cNvPicPr>
            <a:picLocks noChangeAspect="1"/>
          </p:cNvPicPr>
          <p:nvPr/>
        </p:nvPicPr>
        <p:blipFill>
          <a:blip r:embed="rId6"/>
          <a:stretch>
            <a:fillRect/>
          </a:stretch>
        </p:blipFill>
        <p:spPr>
          <a:xfrm>
            <a:off x="6015206" y="1300471"/>
            <a:ext cx="5478349" cy="4365676"/>
          </a:xfrm>
          <a:prstGeom prst="rect">
            <a:avLst/>
          </a:prstGeom>
        </p:spPr>
      </p:pic>
      <p:sp>
        <p:nvSpPr>
          <p:cNvPr id="11" name="Metin kutusu 10">
            <a:extLst>
              <a:ext uri="{FF2B5EF4-FFF2-40B4-BE49-F238E27FC236}">
                <a16:creationId xmlns:a16="http://schemas.microsoft.com/office/drawing/2014/main" id="{2B8FB7A3-8BDE-C6B7-9E30-9C305A80F522}"/>
              </a:ext>
            </a:extLst>
          </p:cNvPr>
          <p:cNvSpPr txBox="1"/>
          <p:nvPr/>
        </p:nvSpPr>
        <p:spPr>
          <a:xfrm>
            <a:off x="5986506" y="6317394"/>
            <a:ext cx="5384807" cy="430887"/>
          </a:xfrm>
          <a:prstGeom prst="rect">
            <a:avLst/>
          </a:prstGeom>
          <a:noFill/>
        </p:spPr>
        <p:txBody>
          <a:bodyPr wrap="none" rtlCol="0">
            <a:spAutoFit/>
          </a:bodyPr>
          <a:lstStyle/>
          <a:p>
            <a:pPr algn="r"/>
            <a:r>
              <a:rPr lang="tr-TR" sz="1100" b="0" i="1" u="none" strike="noStrike" dirty="0" err="1">
                <a:solidFill>
                  <a:schemeClr val="bg1"/>
                </a:solidFill>
                <a:effectLst/>
                <a:latin typeface="BlinkMacSystemFont"/>
              </a:rPr>
              <a:t>Panza</a:t>
            </a:r>
            <a:r>
              <a:rPr lang="tr-TR" sz="1100" b="0" i="1" u="none" strike="noStrike" dirty="0">
                <a:solidFill>
                  <a:schemeClr val="bg1"/>
                </a:solidFill>
                <a:effectLst/>
                <a:latin typeface="BlinkMacSystemFont"/>
              </a:rPr>
              <a:t> JA et al. </a:t>
            </a:r>
            <a:r>
              <a:rPr lang="tr-TR" sz="1100" b="0" i="1" u="none" strike="noStrike" dirty="0" err="1">
                <a:solidFill>
                  <a:schemeClr val="bg1"/>
                </a:solidFill>
                <a:effectLst/>
                <a:latin typeface="BlinkMacSystemFont"/>
              </a:rPr>
              <a:t>Myocardial</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Viability</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and</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Long-Term</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Outcomes</a:t>
            </a:r>
            <a:r>
              <a:rPr lang="tr-TR" sz="1100" b="0" i="1" u="none" strike="noStrike" dirty="0">
                <a:solidFill>
                  <a:schemeClr val="bg1"/>
                </a:solidFill>
                <a:effectLst/>
                <a:latin typeface="BlinkMacSystemFont"/>
              </a:rPr>
              <a:t> in </a:t>
            </a:r>
            <a:r>
              <a:rPr lang="tr-TR" sz="1100" b="0" i="1" u="none" strike="noStrike" dirty="0" err="1">
                <a:solidFill>
                  <a:schemeClr val="bg1"/>
                </a:solidFill>
                <a:effectLst/>
                <a:latin typeface="BlinkMacSystemFont"/>
              </a:rPr>
              <a:t>Ischemic</a:t>
            </a:r>
            <a:r>
              <a:rPr lang="tr-TR" sz="1100" b="0" i="1" u="none" strike="noStrike" dirty="0">
                <a:solidFill>
                  <a:schemeClr val="bg1"/>
                </a:solidFill>
                <a:effectLst/>
                <a:latin typeface="BlinkMacSystemFont"/>
              </a:rPr>
              <a:t> </a:t>
            </a:r>
            <a:r>
              <a:rPr lang="tr-TR" sz="1100" b="0" i="1" u="none" strike="noStrike" dirty="0" err="1">
                <a:solidFill>
                  <a:schemeClr val="bg1"/>
                </a:solidFill>
                <a:effectLst/>
                <a:latin typeface="BlinkMacSystemFont"/>
              </a:rPr>
              <a:t>Cardiomyopathy</a:t>
            </a:r>
            <a:r>
              <a:rPr lang="tr-TR" sz="1100" b="0" i="1" u="none" strike="noStrike" dirty="0">
                <a:solidFill>
                  <a:schemeClr val="bg1"/>
                </a:solidFill>
                <a:effectLst/>
                <a:latin typeface="BlinkMacSystemFont"/>
              </a:rPr>
              <a:t>. </a:t>
            </a:r>
          </a:p>
          <a:p>
            <a:pPr algn="r"/>
            <a:r>
              <a:rPr lang="tr-TR" sz="1100" b="0" i="1" u="none" strike="noStrike" dirty="0">
                <a:solidFill>
                  <a:schemeClr val="bg1"/>
                </a:solidFill>
                <a:effectLst/>
                <a:latin typeface="BlinkMacSystemFont"/>
              </a:rPr>
              <a:t>N </a:t>
            </a:r>
            <a:r>
              <a:rPr lang="tr-TR" sz="1100" b="0" i="1" u="none" strike="noStrike" dirty="0" err="1">
                <a:solidFill>
                  <a:schemeClr val="bg1"/>
                </a:solidFill>
                <a:effectLst/>
                <a:latin typeface="BlinkMacSystemFont"/>
              </a:rPr>
              <a:t>Engl</a:t>
            </a:r>
            <a:r>
              <a:rPr lang="tr-TR" sz="1100" b="0" i="1" u="none" strike="noStrike" dirty="0">
                <a:solidFill>
                  <a:schemeClr val="bg1"/>
                </a:solidFill>
                <a:effectLst/>
                <a:latin typeface="BlinkMacSystemFont"/>
              </a:rPr>
              <a:t> J </a:t>
            </a:r>
            <a:r>
              <a:rPr lang="tr-TR" sz="1100" b="0" i="1" u="none" strike="noStrike" dirty="0" err="1">
                <a:solidFill>
                  <a:schemeClr val="bg1"/>
                </a:solidFill>
                <a:effectLst/>
                <a:latin typeface="BlinkMacSystemFont"/>
              </a:rPr>
              <a:t>Med</a:t>
            </a:r>
            <a:r>
              <a:rPr lang="tr-TR" sz="1100" b="0" i="1" u="none" strike="noStrike" dirty="0">
                <a:solidFill>
                  <a:schemeClr val="bg1"/>
                </a:solidFill>
                <a:effectLst/>
                <a:latin typeface="BlinkMacSystemFont"/>
              </a:rPr>
              <a:t>. 2019 </a:t>
            </a:r>
            <a:r>
              <a:rPr lang="tr-TR" sz="1100" b="0" i="1" u="none" strike="noStrike" dirty="0" err="1">
                <a:solidFill>
                  <a:schemeClr val="bg1"/>
                </a:solidFill>
                <a:effectLst/>
                <a:latin typeface="BlinkMacSystemFont"/>
              </a:rPr>
              <a:t>Aug</a:t>
            </a:r>
            <a:r>
              <a:rPr lang="tr-TR" sz="1100" b="0" i="1" u="none" strike="noStrike" dirty="0">
                <a:solidFill>
                  <a:schemeClr val="bg1"/>
                </a:solidFill>
                <a:effectLst/>
                <a:latin typeface="BlinkMacSystemFont"/>
              </a:rPr>
              <a:t> 22;381(8):739-748. </a:t>
            </a:r>
            <a:r>
              <a:rPr lang="tr-TR" sz="1100" b="0" i="1" u="none" strike="noStrike" dirty="0" err="1">
                <a:solidFill>
                  <a:schemeClr val="bg1"/>
                </a:solidFill>
                <a:effectLst/>
                <a:latin typeface="BlinkMacSystemFont"/>
              </a:rPr>
              <a:t>doi</a:t>
            </a:r>
            <a:r>
              <a:rPr lang="tr-TR" sz="1100" b="0" i="1" u="none" strike="noStrike" dirty="0">
                <a:solidFill>
                  <a:schemeClr val="bg1"/>
                </a:solidFill>
                <a:effectLst/>
                <a:latin typeface="BlinkMacSystemFont"/>
              </a:rPr>
              <a:t>: 10.1056/NEJMoa1807365.</a:t>
            </a:r>
            <a:endParaRPr lang="tr-TR" sz="1100" i="1" dirty="0">
              <a:solidFill>
                <a:schemeClr val="bg1"/>
              </a:solidFill>
            </a:endParaRPr>
          </a:p>
        </p:txBody>
      </p:sp>
    </p:spTree>
    <p:extLst>
      <p:ext uri="{BB962C8B-B14F-4D97-AF65-F5344CB8AC3E}">
        <p14:creationId xmlns:p14="http://schemas.microsoft.com/office/powerpoint/2010/main" val="27001268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5"/>
            <a:ext cx="1792351" cy="719158"/>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Why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is</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it</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important</a:t>
            </a:r>
            <a:r>
              <a:rPr kumimoji="0" lang="de-DE" sz="4000" b="1" i="0" u="none" strike="noStrike" kern="0" cap="none" spc="0" normalizeH="0" baseline="0" noProof="0" dirty="0">
                <a:ln>
                  <a:noFill/>
                </a:ln>
                <a:solidFill>
                  <a:srgbClr val="FFFFFF"/>
                </a:solidFill>
                <a:effectLst/>
                <a:uLnTx/>
                <a:uFillTx/>
                <a:latin typeface="Calibri"/>
                <a:cs typeface="Calibri"/>
                <a:sym typeface="Calibri"/>
              </a:rPr>
              <a:t>?</a:t>
            </a:r>
          </a:p>
        </p:txBody>
      </p:sp>
      <p:sp>
        <p:nvSpPr>
          <p:cNvPr id="11" name="İçerik Yer Tutucusu 2">
            <a:extLst>
              <a:ext uri="{FF2B5EF4-FFF2-40B4-BE49-F238E27FC236}">
                <a16:creationId xmlns:a16="http://schemas.microsoft.com/office/drawing/2014/main" id="{42D85A2F-E895-96AD-509B-EDD5AB196822}"/>
              </a:ext>
            </a:extLst>
          </p:cNvPr>
          <p:cNvSpPr txBox="1">
            <a:spLocks/>
          </p:cNvSpPr>
          <p:nvPr/>
        </p:nvSpPr>
        <p:spPr>
          <a:xfrm>
            <a:off x="838200" y="743001"/>
            <a:ext cx="10515600" cy="53787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SzTx/>
              <a:buFontTx/>
              <a:buNone/>
              <a:defRPr sz="2400" kern="1200">
                <a:solidFill>
                  <a:srgbClr val="888888"/>
                </a:solidFill>
                <a:latin typeface="+mn-lt"/>
                <a:ea typeface="+mn-ea"/>
                <a:cs typeface="+mn-cs"/>
              </a:defRPr>
            </a:lvl1pPr>
            <a:lvl2pPr marL="0" indent="0" algn="l" defTabSz="914400" rtl="0" eaLnBrk="1" latinLnBrk="0" hangingPunct="1">
              <a:lnSpc>
                <a:spcPct val="90000"/>
              </a:lnSpc>
              <a:spcBef>
                <a:spcPts val="500"/>
              </a:spcBef>
              <a:buSzTx/>
              <a:buFontTx/>
              <a:buNone/>
              <a:defRPr sz="2400" kern="1200">
                <a:solidFill>
                  <a:srgbClr val="888888"/>
                </a:solidFill>
                <a:latin typeface="+mn-lt"/>
                <a:ea typeface="+mn-ea"/>
                <a:cs typeface="+mn-cs"/>
              </a:defRPr>
            </a:lvl2pPr>
            <a:lvl3pPr marL="0" indent="0" algn="l" defTabSz="914400" rtl="0" eaLnBrk="1" latinLnBrk="0" hangingPunct="1">
              <a:lnSpc>
                <a:spcPct val="90000"/>
              </a:lnSpc>
              <a:spcBef>
                <a:spcPts val="500"/>
              </a:spcBef>
              <a:buSzTx/>
              <a:buFontTx/>
              <a:buNone/>
              <a:defRPr sz="2400" kern="1200">
                <a:solidFill>
                  <a:srgbClr val="888888"/>
                </a:solidFill>
                <a:latin typeface="+mn-lt"/>
                <a:ea typeface="+mn-ea"/>
                <a:cs typeface="+mn-cs"/>
              </a:defRPr>
            </a:lvl3pPr>
            <a:lvl4pPr marL="0" indent="0" algn="l" defTabSz="914400" rtl="0" eaLnBrk="1" latinLnBrk="0" hangingPunct="1">
              <a:lnSpc>
                <a:spcPct val="90000"/>
              </a:lnSpc>
              <a:spcBef>
                <a:spcPts val="500"/>
              </a:spcBef>
              <a:buSzTx/>
              <a:buFontTx/>
              <a:buNone/>
              <a:defRPr sz="2400" kern="1200">
                <a:solidFill>
                  <a:srgbClr val="888888"/>
                </a:solidFill>
                <a:latin typeface="+mn-lt"/>
                <a:ea typeface="+mn-ea"/>
                <a:cs typeface="+mn-cs"/>
              </a:defRPr>
            </a:lvl4pPr>
            <a:lvl5pPr marL="0" indent="0" algn="l" defTabSz="914400" rtl="0" eaLnBrk="1" latinLnBrk="0" hangingPunct="1">
              <a:lnSpc>
                <a:spcPct val="90000"/>
              </a:lnSpc>
              <a:spcBef>
                <a:spcPts val="500"/>
              </a:spcBef>
              <a:buSzTx/>
              <a:buFontTx/>
              <a:buNone/>
              <a:defRPr sz="2400" kern="1200">
                <a:solidFill>
                  <a:srgbClr val="888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US" dirty="0">
                <a:solidFill>
                  <a:schemeClr val="tx1"/>
                </a:solidFill>
              </a:rPr>
              <a:t>Heart failure with reduced ejection fraction (</a:t>
            </a:r>
            <a:r>
              <a:rPr lang="en-US" dirty="0" err="1">
                <a:solidFill>
                  <a:schemeClr val="tx1"/>
                </a:solidFill>
              </a:rPr>
              <a:t>HFrEF</a:t>
            </a:r>
            <a:r>
              <a:rPr lang="en-US" dirty="0">
                <a:solidFill>
                  <a:schemeClr val="tx1"/>
                </a:solidFill>
              </a:rPr>
              <a:t>) is a major public health challenge. </a:t>
            </a:r>
            <a:endParaRPr lang="tr-TR" dirty="0">
              <a:solidFill>
                <a:schemeClr val="tx1"/>
              </a:solidFill>
            </a:endParaRPr>
          </a:p>
          <a:p>
            <a:pPr marL="342900" lvl="1" indent="-342900">
              <a:lnSpc>
                <a:spcPct val="150000"/>
              </a:lnSpc>
              <a:buFont typeface="Arial" panose="020B0604020202020204" pitchFamily="34" charset="0"/>
              <a:buChar char="•"/>
            </a:pPr>
            <a:r>
              <a:rPr lang="en-US" dirty="0">
                <a:solidFill>
                  <a:schemeClr val="tx1"/>
                </a:solidFill>
              </a:rPr>
              <a:t>The prevalence of HF in the developed world approximates</a:t>
            </a:r>
            <a:r>
              <a:rPr lang="tr-TR" dirty="0">
                <a:solidFill>
                  <a:schemeClr val="tx1"/>
                </a:solidFill>
              </a:rPr>
              <a:t> </a:t>
            </a:r>
            <a:r>
              <a:rPr lang="en-US" dirty="0">
                <a:solidFill>
                  <a:schemeClr val="tx1"/>
                </a:solidFill>
              </a:rPr>
              <a:t>1–2% of the adult population, rising to &gt;10% in those aged &gt;75 years. </a:t>
            </a:r>
            <a:endParaRPr lang="tr-TR" dirty="0">
              <a:solidFill>
                <a:schemeClr val="tx1"/>
              </a:solidFill>
            </a:endParaRPr>
          </a:p>
          <a:p>
            <a:pPr marL="342900" lvl="1" indent="-342900">
              <a:lnSpc>
                <a:spcPct val="150000"/>
              </a:lnSpc>
              <a:buFont typeface="Arial" panose="020B0604020202020204" pitchFamily="34" charset="0"/>
              <a:buChar char="•"/>
            </a:pPr>
            <a:r>
              <a:rPr lang="tr-TR" dirty="0">
                <a:solidFill>
                  <a:schemeClr val="tx1"/>
                </a:solidFill>
              </a:rPr>
              <a:t>P</a:t>
            </a:r>
            <a:r>
              <a:rPr lang="en-US" dirty="0" err="1">
                <a:solidFill>
                  <a:schemeClr val="tx1"/>
                </a:solidFill>
              </a:rPr>
              <a:t>revalence</a:t>
            </a:r>
            <a:r>
              <a:rPr lang="en-US" dirty="0">
                <a:solidFill>
                  <a:schemeClr val="tx1"/>
                </a:solidFill>
              </a:rPr>
              <a:t> &gt; 5.8 million patients in the USA and over 26 million worldwide.</a:t>
            </a:r>
            <a:endParaRPr lang="tr-TR" dirty="0">
              <a:solidFill>
                <a:schemeClr val="tx1"/>
              </a:solidFill>
            </a:endParaRPr>
          </a:p>
          <a:p>
            <a:pPr marL="342900" lvl="1" indent="-342900">
              <a:lnSpc>
                <a:spcPct val="150000"/>
              </a:lnSpc>
              <a:buFont typeface="Arial" panose="020B0604020202020204" pitchFamily="34" charset="0"/>
              <a:buChar char="•"/>
            </a:pPr>
            <a:r>
              <a:rPr lang="tr-TR" b="1" dirty="0">
                <a:solidFill>
                  <a:schemeClr val="tx1"/>
                </a:solidFill>
              </a:rPr>
              <a:t>P</a:t>
            </a:r>
            <a:r>
              <a:rPr lang="en-US" b="1" dirty="0" err="1">
                <a:solidFill>
                  <a:schemeClr val="tx1"/>
                </a:solidFill>
              </a:rPr>
              <a:t>atients</a:t>
            </a:r>
            <a:r>
              <a:rPr lang="en-US" b="1" dirty="0">
                <a:solidFill>
                  <a:schemeClr val="tx1"/>
                </a:solidFill>
              </a:rPr>
              <a:t> with end-stage </a:t>
            </a:r>
            <a:r>
              <a:rPr lang="en-US" b="1" dirty="0" err="1">
                <a:solidFill>
                  <a:schemeClr val="tx1"/>
                </a:solidFill>
              </a:rPr>
              <a:t>HFrEF</a:t>
            </a:r>
            <a:r>
              <a:rPr lang="en-US" b="1" dirty="0">
                <a:solidFill>
                  <a:schemeClr val="tx1"/>
                </a:solidFill>
              </a:rPr>
              <a:t> have an estimated 1-year survival of approximately 50%.</a:t>
            </a:r>
            <a:endParaRPr lang="tr-TR" b="1" dirty="0">
              <a:solidFill>
                <a:schemeClr val="tx1"/>
              </a:solidFill>
            </a:endParaRPr>
          </a:p>
          <a:p>
            <a:pPr marL="342900" lvl="1" indent="-342900">
              <a:lnSpc>
                <a:spcPct val="150000"/>
              </a:lnSpc>
              <a:buFont typeface="Arial" panose="020B0604020202020204" pitchFamily="34" charset="0"/>
              <a:buChar char="•"/>
            </a:pPr>
            <a:r>
              <a:rPr lang="en-US" dirty="0">
                <a:solidFill>
                  <a:schemeClr val="tx1"/>
                </a:solidFill>
              </a:rPr>
              <a:t>Despite up-titrated medical treatment, the therapeutic options are highly limited.</a:t>
            </a:r>
            <a:endParaRPr lang="tr-TR" dirty="0">
              <a:solidFill>
                <a:schemeClr val="tx1"/>
              </a:solidFill>
            </a:endParaRPr>
          </a:p>
        </p:txBody>
      </p:sp>
    </p:spTree>
    <p:extLst>
      <p:ext uri="{BB962C8B-B14F-4D97-AF65-F5344CB8AC3E}">
        <p14:creationId xmlns:p14="http://schemas.microsoft.com/office/powerpoint/2010/main" val="1001600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6" y="-79641"/>
            <a:ext cx="9208779"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REVIVED-BCIS2 + STICH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viability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sub</a:t>
            </a:r>
            <a:r>
              <a:rPr lang="de-DE" sz="4000" kern="0" dirty="0">
                <a:solidFill>
                  <a:srgbClr val="FFFFFF"/>
                </a:solidFill>
                <a:latin typeface="Calibri"/>
                <a:cs typeface="Calibri"/>
              </a:rPr>
              <a:t>-</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study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4" name="Metin kutusu 3">
            <a:extLst>
              <a:ext uri="{FF2B5EF4-FFF2-40B4-BE49-F238E27FC236}">
                <a16:creationId xmlns:a16="http://schemas.microsoft.com/office/drawing/2014/main" id="{25FC22D1-EA92-4AFE-DBD6-1ECAA22D601F}"/>
              </a:ext>
            </a:extLst>
          </p:cNvPr>
          <p:cNvSpPr txBox="1"/>
          <p:nvPr/>
        </p:nvSpPr>
        <p:spPr>
          <a:xfrm>
            <a:off x="4199453" y="1873882"/>
            <a:ext cx="3786549" cy="646331"/>
          </a:xfrm>
          <a:prstGeom prst="rect">
            <a:avLst/>
          </a:prstGeom>
          <a:noFill/>
        </p:spPr>
        <p:txBody>
          <a:bodyPr wrap="none" rtlCol="0">
            <a:spAutoFit/>
          </a:bodyPr>
          <a:lstStyle/>
          <a:p>
            <a:pPr algn="ctr"/>
            <a:r>
              <a:rPr lang="tr-TR" sz="3600" dirty="0" err="1"/>
              <a:t>Viable</a:t>
            </a:r>
            <a:r>
              <a:rPr lang="tr-TR" sz="3600" dirty="0"/>
              <a:t> </a:t>
            </a:r>
            <a:r>
              <a:rPr lang="tr-TR" sz="3600" dirty="0" err="1"/>
              <a:t>myocardium</a:t>
            </a:r>
            <a:endParaRPr lang="tr-TR" sz="3600" dirty="0"/>
          </a:p>
        </p:txBody>
      </p:sp>
      <p:sp>
        <p:nvSpPr>
          <p:cNvPr id="6" name="Artı 5">
            <a:extLst>
              <a:ext uri="{FF2B5EF4-FFF2-40B4-BE49-F238E27FC236}">
                <a16:creationId xmlns:a16="http://schemas.microsoft.com/office/drawing/2014/main" id="{6187BCB1-FC75-FB87-396F-10DDA05E6FE7}"/>
              </a:ext>
            </a:extLst>
          </p:cNvPr>
          <p:cNvSpPr/>
          <p:nvPr/>
        </p:nvSpPr>
        <p:spPr>
          <a:xfrm>
            <a:off x="5641478" y="2533904"/>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D3AB6519-84F9-9785-0C28-25F23CAA363E}"/>
              </a:ext>
            </a:extLst>
          </p:cNvPr>
          <p:cNvSpPr txBox="1"/>
          <p:nvPr/>
        </p:nvSpPr>
        <p:spPr>
          <a:xfrm>
            <a:off x="1815308" y="822667"/>
            <a:ext cx="8756115" cy="707886"/>
          </a:xfrm>
          <a:prstGeom prst="rect">
            <a:avLst/>
          </a:prstGeom>
          <a:noFill/>
        </p:spPr>
        <p:txBody>
          <a:bodyPr wrap="none" rtlCol="0">
            <a:spAutoFit/>
          </a:bodyPr>
          <a:lstStyle/>
          <a:p>
            <a:r>
              <a:rPr lang="tr-TR" sz="4000" b="1" dirty="0">
                <a:solidFill>
                  <a:srgbClr val="4D4D4D"/>
                </a:solidFill>
              </a:rPr>
              <a:t>B</a:t>
            </a:r>
            <a:r>
              <a:rPr lang="tr-TR" sz="4000" b="1" i="0" u="none" strike="noStrike" dirty="0">
                <a:solidFill>
                  <a:srgbClr val="4D4D4D"/>
                </a:solidFill>
                <a:effectLst/>
              </a:rPr>
              <a:t>est </a:t>
            </a:r>
            <a:r>
              <a:rPr lang="tr-TR" sz="4000" b="1" i="0" u="none" strike="noStrike" dirty="0" err="1">
                <a:solidFill>
                  <a:srgbClr val="4D4D4D"/>
                </a:solidFill>
                <a:effectLst/>
              </a:rPr>
              <a:t>treatment</a:t>
            </a:r>
            <a:r>
              <a:rPr lang="tr-TR" sz="4000" b="1" i="0" u="none" strike="noStrike" dirty="0">
                <a:solidFill>
                  <a:srgbClr val="4D4D4D"/>
                </a:solidFill>
                <a:effectLst/>
              </a:rPr>
              <a:t> </a:t>
            </a:r>
            <a:r>
              <a:rPr lang="tr-TR" sz="4000" b="1" i="0" u="none" strike="noStrike" dirty="0" err="1">
                <a:solidFill>
                  <a:srgbClr val="4D4D4D"/>
                </a:solidFill>
                <a:effectLst/>
              </a:rPr>
              <a:t>decision</a:t>
            </a:r>
            <a:r>
              <a:rPr lang="tr-TR" sz="4000" b="1" i="0" u="none" strike="noStrike" dirty="0">
                <a:solidFill>
                  <a:srgbClr val="4D4D4D"/>
                </a:solidFill>
                <a:effectLst/>
              </a:rPr>
              <a:t> </a:t>
            </a:r>
            <a:r>
              <a:rPr lang="tr-TR" sz="4000" b="1" i="0" u="none" strike="noStrike" dirty="0" err="1">
                <a:solidFill>
                  <a:srgbClr val="4D4D4D"/>
                </a:solidFill>
                <a:effectLst/>
              </a:rPr>
              <a:t>for</a:t>
            </a:r>
            <a:r>
              <a:rPr lang="tr-TR" sz="4000" b="1" i="0" u="none" strike="noStrike" dirty="0">
                <a:solidFill>
                  <a:srgbClr val="4D4D4D"/>
                </a:solidFill>
                <a:effectLst/>
              </a:rPr>
              <a:t> </a:t>
            </a:r>
            <a:r>
              <a:rPr lang="tr-TR" sz="4000" b="1" i="0" u="none" strike="noStrike" dirty="0" err="1">
                <a:solidFill>
                  <a:srgbClr val="4D4D4D"/>
                </a:solidFill>
                <a:effectLst/>
              </a:rPr>
              <a:t>each</a:t>
            </a:r>
            <a:r>
              <a:rPr lang="tr-TR" sz="4000" b="1" i="0" u="none" strike="noStrike" dirty="0">
                <a:solidFill>
                  <a:srgbClr val="4D4D4D"/>
                </a:solidFill>
                <a:effectLst/>
              </a:rPr>
              <a:t> </a:t>
            </a:r>
            <a:r>
              <a:rPr lang="tr-TR" sz="4000" b="1" i="0" u="none" strike="noStrike" dirty="0" err="1">
                <a:solidFill>
                  <a:srgbClr val="4D4D4D"/>
                </a:solidFill>
                <a:effectLst/>
              </a:rPr>
              <a:t>patient</a:t>
            </a:r>
            <a:endParaRPr lang="tr-TR" sz="4000" b="1" dirty="0"/>
          </a:p>
        </p:txBody>
      </p:sp>
      <p:sp>
        <p:nvSpPr>
          <p:cNvPr id="12" name="Metin kutusu 11">
            <a:extLst>
              <a:ext uri="{FF2B5EF4-FFF2-40B4-BE49-F238E27FC236}">
                <a16:creationId xmlns:a16="http://schemas.microsoft.com/office/drawing/2014/main" id="{84ED6F8A-CB89-EBD5-199D-70FB2352006E}"/>
              </a:ext>
            </a:extLst>
          </p:cNvPr>
          <p:cNvSpPr txBox="1"/>
          <p:nvPr/>
        </p:nvSpPr>
        <p:spPr>
          <a:xfrm>
            <a:off x="1545009" y="3428827"/>
            <a:ext cx="9296712" cy="584775"/>
          </a:xfrm>
          <a:prstGeom prst="rect">
            <a:avLst/>
          </a:prstGeom>
          <a:noFill/>
        </p:spPr>
        <p:txBody>
          <a:bodyPr wrap="none" rtlCol="0">
            <a:spAutoFit/>
          </a:bodyPr>
          <a:lstStyle/>
          <a:p>
            <a:pPr algn="ctr"/>
            <a:r>
              <a:rPr lang="tr-TR" sz="3200" dirty="0" err="1"/>
              <a:t>A</a:t>
            </a:r>
            <a:r>
              <a:rPr lang="tr-TR" sz="3200" b="0" i="0" u="none" strike="noStrike" dirty="0" err="1">
                <a:effectLst/>
              </a:rPr>
              <a:t>natomical</a:t>
            </a:r>
            <a:r>
              <a:rPr lang="tr-TR" sz="3200" b="0" i="0" u="none" strike="noStrike" dirty="0">
                <a:effectLst/>
              </a:rPr>
              <a:t> </a:t>
            </a:r>
            <a:r>
              <a:rPr lang="tr-TR" sz="3200" b="0" i="0" u="none" strike="noStrike" dirty="0" err="1">
                <a:effectLst/>
              </a:rPr>
              <a:t>extent</a:t>
            </a:r>
            <a:r>
              <a:rPr lang="tr-TR" sz="3200" b="0" i="0" u="none" strike="noStrike" dirty="0">
                <a:effectLst/>
              </a:rPr>
              <a:t> of </a:t>
            </a:r>
            <a:r>
              <a:rPr lang="tr-TR" sz="3200" b="0" i="0" u="none" strike="noStrike" dirty="0" err="1">
                <a:effectLst/>
              </a:rPr>
              <a:t>coronary</a:t>
            </a:r>
            <a:r>
              <a:rPr lang="tr-TR" sz="3200" b="0" i="0" u="none" strike="noStrike" dirty="0">
                <a:effectLst/>
              </a:rPr>
              <a:t> </a:t>
            </a:r>
            <a:r>
              <a:rPr lang="tr-TR" sz="3200" b="0" i="0" u="none" strike="noStrike" dirty="0" err="1">
                <a:effectLst/>
              </a:rPr>
              <a:t>and</a:t>
            </a:r>
            <a:r>
              <a:rPr lang="tr-TR" sz="3200" b="0" i="0" u="none" strike="noStrike" dirty="0">
                <a:effectLst/>
              </a:rPr>
              <a:t> </a:t>
            </a:r>
            <a:r>
              <a:rPr lang="tr-TR" sz="3200" b="0" i="0" u="none" strike="noStrike" dirty="0" err="1">
                <a:effectLst/>
              </a:rPr>
              <a:t>myocardial</a:t>
            </a:r>
            <a:r>
              <a:rPr lang="tr-TR" sz="3200" b="0" i="0" u="none" strike="noStrike" dirty="0">
                <a:effectLst/>
              </a:rPr>
              <a:t> </a:t>
            </a:r>
            <a:r>
              <a:rPr lang="tr-TR" sz="3200" b="0" i="0" u="none" strike="noStrike" dirty="0" err="1">
                <a:effectLst/>
              </a:rPr>
              <a:t>disease</a:t>
            </a:r>
            <a:r>
              <a:rPr lang="tr-TR" sz="3200" b="0" i="0" u="none" strike="noStrike" dirty="0">
                <a:effectLst/>
              </a:rPr>
              <a:t> </a:t>
            </a:r>
            <a:endParaRPr lang="tr-TR" sz="3200" dirty="0"/>
          </a:p>
        </p:txBody>
      </p:sp>
      <p:sp>
        <p:nvSpPr>
          <p:cNvPr id="13" name="Metin kutusu 12">
            <a:extLst>
              <a:ext uri="{FF2B5EF4-FFF2-40B4-BE49-F238E27FC236}">
                <a16:creationId xmlns:a16="http://schemas.microsoft.com/office/drawing/2014/main" id="{A4F05131-9DDB-8C29-7908-CF37EAE5BC78}"/>
              </a:ext>
            </a:extLst>
          </p:cNvPr>
          <p:cNvSpPr txBox="1"/>
          <p:nvPr/>
        </p:nvSpPr>
        <p:spPr>
          <a:xfrm>
            <a:off x="791596" y="4965940"/>
            <a:ext cx="10602262" cy="830997"/>
          </a:xfrm>
          <a:prstGeom prst="rect">
            <a:avLst/>
          </a:prstGeom>
          <a:noFill/>
        </p:spPr>
        <p:txBody>
          <a:bodyPr wrap="none" rtlCol="0">
            <a:spAutoFit/>
          </a:bodyPr>
          <a:lstStyle/>
          <a:p>
            <a:pPr algn="ctr"/>
            <a:r>
              <a:rPr lang="tr-TR" sz="2400" dirty="0" err="1"/>
              <a:t>R</a:t>
            </a:r>
            <a:r>
              <a:rPr lang="tr-TR" sz="2400" b="0" i="0" u="none" strike="noStrike" dirty="0" err="1">
                <a:effectLst/>
              </a:rPr>
              <a:t>egional</a:t>
            </a:r>
            <a:r>
              <a:rPr lang="tr-TR" sz="2400" b="0" i="0" u="none" strike="noStrike" dirty="0">
                <a:effectLst/>
              </a:rPr>
              <a:t> </a:t>
            </a:r>
            <a:r>
              <a:rPr lang="tr-TR" sz="2400" b="0" i="0" u="none" strike="noStrike" dirty="0" err="1">
                <a:effectLst/>
              </a:rPr>
              <a:t>correspondence</a:t>
            </a:r>
            <a:r>
              <a:rPr lang="tr-TR" sz="2400" b="0" i="0" u="none" strike="noStrike" dirty="0">
                <a:effectLst/>
              </a:rPr>
              <a:t> </a:t>
            </a:r>
            <a:r>
              <a:rPr lang="tr-TR" sz="2400" b="0" i="0" u="none" strike="noStrike" dirty="0" err="1">
                <a:effectLst/>
              </a:rPr>
              <a:t>between</a:t>
            </a:r>
            <a:r>
              <a:rPr lang="tr-TR" sz="2400" b="0" i="0" u="none" strike="noStrike" dirty="0">
                <a:effectLst/>
              </a:rPr>
              <a:t> LV </a:t>
            </a:r>
            <a:r>
              <a:rPr lang="tr-TR" sz="2400" b="0" i="0" u="none" strike="noStrike" dirty="0" err="1">
                <a:effectLst/>
              </a:rPr>
              <a:t>dysfunction</a:t>
            </a:r>
            <a:r>
              <a:rPr lang="tr-TR" sz="2400" b="0" i="0" u="none" strike="noStrike" dirty="0">
                <a:effectLst/>
              </a:rPr>
              <a:t> </a:t>
            </a:r>
            <a:r>
              <a:rPr lang="tr-TR" sz="2400" b="0" i="0" u="none" strike="noStrike" dirty="0" err="1">
                <a:effectLst/>
              </a:rPr>
              <a:t>and</a:t>
            </a:r>
            <a:r>
              <a:rPr lang="tr-TR" sz="2400" b="0" i="0" u="none" strike="noStrike" dirty="0">
                <a:effectLst/>
              </a:rPr>
              <a:t> </a:t>
            </a:r>
          </a:p>
          <a:p>
            <a:pPr algn="ctr"/>
            <a:r>
              <a:rPr lang="tr-TR" sz="2400" b="0" i="0" u="none" strike="noStrike" dirty="0" err="1">
                <a:effectLst/>
              </a:rPr>
              <a:t>the</a:t>
            </a:r>
            <a:r>
              <a:rPr lang="tr-TR" sz="2400" b="0" i="0" u="none" strike="noStrike" dirty="0">
                <a:effectLst/>
              </a:rPr>
              <a:t> </a:t>
            </a:r>
            <a:r>
              <a:rPr lang="tr-TR" sz="2400" b="0" i="0" u="none" strike="noStrike" dirty="0" err="1">
                <a:effectLst/>
              </a:rPr>
              <a:t>likelihood</a:t>
            </a:r>
            <a:r>
              <a:rPr lang="tr-TR" sz="2400" b="0" i="0" u="none" strike="noStrike" dirty="0">
                <a:effectLst/>
              </a:rPr>
              <a:t> of </a:t>
            </a:r>
            <a:r>
              <a:rPr lang="tr-TR" sz="2400" b="0" i="0" u="none" strike="noStrike" dirty="0" err="1">
                <a:effectLst/>
              </a:rPr>
              <a:t>successful</a:t>
            </a:r>
            <a:r>
              <a:rPr lang="tr-TR" sz="2400" b="0" i="0" u="none" strike="noStrike" dirty="0">
                <a:effectLst/>
              </a:rPr>
              <a:t> </a:t>
            </a:r>
            <a:r>
              <a:rPr lang="tr-TR" sz="2400" b="0" i="0" u="none" strike="noStrike" dirty="0" err="1">
                <a:effectLst/>
              </a:rPr>
              <a:t>revascularization</a:t>
            </a:r>
            <a:r>
              <a:rPr lang="tr-TR" sz="2400" b="0" i="0" u="none" strike="noStrike" dirty="0">
                <a:effectLst/>
              </a:rPr>
              <a:t> of </a:t>
            </a:r>
            <a:r>
              <a:rPr lang="tr-TR" sz="2400" b="0" i="0" u="none" strike="noStrike" dirty="0" err="1">
                <a:effectLst/>
              </a:rPr>
              <a:t>the</a:t>
            </a:r>
            <a:r>
              <a:rPr lang="tr-TR" sz="2400" b="0" i="0" u="none" strike="noStrike" dirty="0">
                <a:effectLst/>
              </a:rPr>
              <a:t> </a:t>
            </a:r>
            <a:r>
              <a:rPr lang="tr-TR" sz="2400" b="0" i="0" u="none" strike="noStrike" dirty="0" err="1">
                <a:effectLst/>
              </a:rPr>
              <a:t>corresponding</a:t>
            </a:r>
            <a:r>
              <a:rPr lang="tr-TR" sz="2400" b="0" i="0" u="none" strike="noStrike" dirty="0">
                <a:effectLst/>
              </a:rPr>
              <a:t> </a:t>
            </a:r>
            <a:r>
              <a:rPr lang="tr-TR" sz="2400" b="0" i="0" u="none" strike="noStrike" dirty="0" err="1">
                <a:effectLst/>
              </a:rPr>
              <a:t>coronary</a:t>
            </a:r>
            <a:r>
              <a:rPr lang="tr-TR" sz="2400" b="0" i="0" u="none" strike="noStrike" dirty="0">
                <a:effectLst/>
              </a:rPr>
              <a:t> </a:t>
            </a:r>
            <a:r>
              <a:rPr lang="tr-TR" sz="2400" b="0" i="0" u="none" strike="noStrike" dirty="0" err="1">
                <a:effectLst/>
              </a:rPr>
              <a:t>arteries</a:t>
            </a:r>
            <a:endParaRPr lang="tr-TR" sz="2400" dirty="0"/>
          </a:p>
        </p:txBody>
      </p:sp>
      <p:sp>
        <p:nvSpPr>
          <p:cNvPr id="14" name="Artı 13">
            <a:extLst>
              <a:ext uri="{FF2B5EF4-FFF2-40B4-BE49-F238E27FC236}">
                <a16:creationId xmlns:a16="http://schemas.microsoft.com/office/drawing/2014/main" id="{7D69C12F-BDED-A525-2C74-56EC4B1FF8D2}"/>
              </a:ext>
            </a:extLst>
          </p:cNvPr>
          <p:cNvSpPr/>
          <p:nvPr/>
        </p:nvSpPr>
        <p:spPr>
          <a:xfrm>
            <a:off x="5641478" y="4032571"/>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713474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algn="ctr">
              <a:lnSpc>
                <a:spcPct val="120000"/>
              </a:lnSpc>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Secondary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or</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functional</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MR</a:t>
            </a:r>
          </a:p>
        </p:txBody>
      </p:sp>
      <p:pic>
        <p:nvPicPr>
          <p:cNvPr id="4100" name="Picture 4" descr="The pathophysiology of secondary mitral regurgitation (SMR). Primary disease of the left ventricular (LV) myocardium or damage secondary to ischaemic heart disease results in papillary muscle displacement, leaflet tethering, annular remodelling, and dilatation. Compensatory mechanisms of adaptive leaflet growth are typically insufficient (and frequently accompanied by maladaptive leaflet thickening and fibrosis),14 resulting in failure of leaflet coaptation. Dynamic factors affecting LV preload (e.g. hydration status, medication) and afterload (e.g. blood pressure, exercise, medication) impact on the severity of resulting SMR. Progressive LV dilatation begets increasing SMR and the resulting increase in regurgitant fraction (with corresponding reduction in forward flow) impacts negatively on the Frank–Starling curve. Adapted with permission from Mullens and Martens.15 EMT, epithelial-mesenchymal transition; HF, heart failure; LV, left ventricle; LA, left atrium; MR, mitral regurgitation; PM, papillary muscle; TGF-β, transforming growth factor beta.">
            <a:extLst>
              <a:ext uri="{FF2B5EF4-FFF2-40B4-BE49-F238E27FC236}">
                <a16:creationId xmlns:a16="http://schemas.microsoft.com/office/drawing/2014/main" id="{EC01CF2C-C7C4-5063-8ED5-2F074984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2264" y="649223"/>
            <a:ext cx="6227472" cy="5559553"/>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8401CAE2-A10F-FECD-B568-0CC162F5A842}"/>
              </a:ext>
            </a:extLst>
          </p:cNvPr>
          <p:cNvSpPr txBox="1"/>
          <p:nvPr/>
        </p:nvSpPr>
        <p:spPr>
          <a:xfrm>
            <a:off x="5675523" y="6318408"/>
            <a:ext cx="5695790" cy="430887"/>
          </a:xfrm>
          <a:prstGeom prst="rect">
            <a:avLst/>
          </a:prstGeom>
          <a:noFill/>
        </p:spPr>
        <p:txBody>
          <a:bodyPr wrap="none" rtlCol="0">
            <a:spAutoFit/>
          </a:bodyPr>
          <a:lstStyle/>
          <a:p>
            <a:pPr algn="r"/>
            <a:r>
              <a:rPr lang="lt-LT" sz="1100" b="0" i="1" dirty="0" err="1">
                <a:solidFill>
                  <a:schemeClr val="bg1"/>
                </a:solidFill>
                <a:effectLst/>
              </a:rPr>
              <a:t>Coats</a:t>
            </a:r>
            <a:r>
              <a:rPr lang="lt-LT" sz="1100" b="0" i="1" dirty="0">
                <a:solidFill>
                  <a:schemeClr val="bg1"/>
                </a:solidFill>
                <a:effectLst/>
              </a:rPr>
              <a:t> AJS et al. </a:t>
            </a:r>
            <a:r>
              <a:rPr lang="lt-LT" sz="1100" b="0" i="1" dirty="0" err="1">
                <a:solidFill>
                  <a:schemeClr val="bg1"/>
                </a:solidFill>
                <a:effectLst/>
              </a:rPr>
              <a:t>The</a:t>
            </a:r>
            <a:r>
              <a:rPr lang="lt-LT" sz="1100" b="0" i="1" dirty="0">
                <a:solidFill>
                  <a:schemeClr val="bg1"/>
                </a:solidFill>
                <a:effectLst/>
              </a:rPr>
              <a:t> </a:t>
            </a:r>
            <a:r>
              <a:rPr lang="lt-LT" sz="1100" b="0" i="1" dirty="0" err="1">
                <a:solidFill>
                  <a:schemeClr val="bg1"/>
                </a:solidFill>
                <a:effectLst/>
              </a:rPr>
              <a:t>management</a:t>
            </a:r>
            <a:r>
              <a:rPr lang="lt-LT" sz="1100" b="0" i="1" dirty="0">
                <a:solidFill>
                  <a:schemeClr val="bg1"/>
                </a:solidFill>
                <a:effectLst/>
              </a:rPr>
              <a:t> </a:t>
            </a:r>
            <a:r>
              <a:rPr lang="lt-LT" sz="1100" b="0" i="1" dirty="0" err="1">
                <a:solidFill>
                  <a:schemeClr val="bg1"/>
                </a:solidFill>
                <a:effectLst/>
              </a:rPr>
              <a:t>of</a:t>
            </a:r>
            <a:r>
              <a:rPr lang="lt-LT" sz="1100" b="0" i="1" dirty="0">
                <a:solidFill>
                  <a:schemeClr val="bg1"/>
                </a:solidFill>
                <a:effectLst/>
              </a:rPr>
              <a:t> </a:t>
            </a:r>
            <a:r>
              <a:rPr lang="lt-LT" sz="1100" b="0" i="1" dirty="0" err="1">
                <a:solidFill>
                  <a:schemeClr val="bg1"/>
                </a:solidFill>
                <a:effectLst/>
              </a:rPr>
              <a:t>secondary</a:t>
            </a:r>
            <a:r>
              <a:rPr lang="lt-LT" sz="1100" b="0" i="1" dirty="0">
                <a:solidFill>
                  <a:schemeClr val="bg1"/>
                </a:solidFill>
                <a:effectLst/>
              </a:rPr>
              <a:t> </a:t>
            </a:r>
            <a:r>
              <a:rPr lang="lt-LT" sz="1100" b="0" i="1" dirty="0" err="1">
                <a:solidFill>
                  <a:schemeClr val="bg1"/>
                </a:solidFill>
                <a:effectLst/>
              </a:rPr>
              <a:t>mitral</a:t>
            </a:r>
            <a:r>
              <a:rPr lang="lt-LT" sz="1100" b="0" i="1" dirty="0">
                <a:solidFill>
                  <a:schemeClr val="bg1"/>
                </a:solidFill>
                <a:effectLst/>
              </a:rPr>
              <a:t> </a:t>
            </a:r>
            <a:r>
              <a:rPr lang="lt-LT" sz="1100" b="0" i="1" dirty="0" err="1">
                <a:solidFill>
                  <a:schemeClr val="bg1"/>
                </a:solidFill>
                <a:effectLst/>
              </a:rPr>
              <a:t>regurgitation</a:t>
            </a:r>
            <a:r>
              <a:rPr lang="lt-LT" sz="1100" b="0" i="1" dirty="0">
                <a:solidFill>
                  <a:schemeClr val="bg1"/>
                </a:solidFill>
                <a:effectLst/>
              </a:rPr>
              <a:t> </a:t>
            </a:r>
            <a:r>
              <a:rPr lang="lt-LT" sz="1100" b="0" i="1" dirty="0" err="1">
                <a:solidFill>
                  <a:schemeClr val="bg1"/>
                </a:solidFill>
                <a:effectLst/>
              </a:rPr>
              <a:t>in</a:t>
            </a:r>
            <a:r>
              <a:rPr lang="lt-LT" sz="1100" b="0" i="1" dirty="0">
                <a:solidFill>
                  <a:schemeClr val="bg1"/>
                </a:solidFill>
                <a:effectLst/>
              </a:rPr>
              <a:t> </a:t>
            </a:r>
            <a:r>
              <a:rPr lang="lt-LT" sz="1100" b="0" i="1" dirty="0" err="1">
                <a:solidFill>
                  <a:schemeClr val="bg1"/>
                </a:solidFill>
                <a:effectLst/>
              </a:rPr>
              <a:t>patients</a:t>
            </a:r>
            <a:r>
              <a:rPr lang="lt-LT" sz="1100" b="0" i="1" dirty="0">
                <a:solidFill>
                  <a:schemeClr val="bg1"/>
                </a:solidFill>
                <a:effectLst/>
              </a:rPr>
              <a:t> </a:t>
            </a:r>
            <a:r>
              <a:rPr lang="lt-LT" sz="1100" b="0" i="1" dirty="0" err="1">
                <a:solidFill>
                  <a:schemeClr val="bg1"/>
                </a:solidFill>
                <a:effectLst/>
              </a:rPr>
              <a:t>with</a:t>
            </a:r>
            <a:r>
              <a:rPr lang="lt-LT" sz="1100" b="0" i="1" dirty="0">
                <a:solidFill>
                  <a:schemeClr val="bg1"/>
                </a:solidFill>
                <a:effectLst/>
              </a:rPr>
              <a:t> </a:t>
            </a:r>
            <a:r>
              <a:rPr lang="lt-LT" sz="1100" b="0" i="1" dirty="0" err="1">
                <a:solidFill>
                  <a:schemeClr val="bg1"/>
                </a:solidFill>
                <a:effectLst/>
              </a:rPr>
              <a:t>heart</a:t>
            </a:r>
            <a:r>
              <a:rPr lang="lt-LT" sz="1100" b="0" i="1" dirty="0">
                <a:solidFill>
                  <a:schemeClr val="bg1"/>
                </a:solidFill>
                <a:effectLst/>
              </a:rPr>
              <a:t> </a:t>
            </a:r>
            <a:r>
              <a:rPr lang="lt-LT" sz="1100" b="0" i="1" dirty="0" err="1">
                <a:solidFill>
                  <a:schemeClr val="bg1"/>
                </a:solidFill>
                <a:effectLst/>
              </a:rPr>
              <a:t>failure</a:t>
            </a:r>
            <a:r>
              <a:rPr lang="lt-LT" sz="1100" i="1" dirty="0">
                <a:solidFill>
                  <a:schemeClr val="bg1"/>
                </a:solidFill>
              </a:rPr>
              <a:t>:</a:t>
            </a:r>
            <a:endParaRPr lang="lt-LT" sz="1100" b="0" i="1" dirty="0">
              <a:solidFill>
                <a:schemeClr val="bg1"/>
              </a:solidFill>
              <a:effectLst/>
            </a:endParaRPr>
          </a:p>
          <a:p>
            <a:pPr algn="r"/>
            <a:r>
              <a:rPr lang="lt-LT" sz="1100" b="0" i="1" dirty="0">
                <a:solidFill>
                  <a:schemeClr val="bg1"/>
                </a:solidFill>
                <a:effectLst/>
              </a:rPr>
              <a:t>Eur </a:t>
            </a:r>
            <a:r>
              <a:rPr lang="lt-LT" sz="1100" b="0" i="1" dirty="0" err="1">
                <a:solidFill>
                  <a:schemeClr val="bg1"/>
                </a:solidFill>
                <a:effectLst/>
              </a:rPr>
              <a:t>Heart</a:t>
            </a:r>
            <a:r>
              <a:rPr lang="lt-LT" sz="1100" b="0" i="1" dirty="0">
                <a:solidFill>
                  <a:schemeClr val="bg1"/>
                </a:solidFill>
                <a:effectLst/>
              </a:rPr>
              <a:t> </a:t>
            </a:r>
            <a:r>
              <a:rPr lang="lt-LT" sz="1100" b="0" i="1" dirty="0" err="1">
                <a:solidFill>
                  <a:schemeClr val="bg1"/>
                </a:solidFill>
                <a:effectLst/>
              </a:rPr>
              <a:t>J</a:t>
            </a:r>
            <a:r>
              <a:rPr lang="lt-LT" sz="1100" b="0" i="1" dirty="0">
                <a:solidFill>
                  <a:schemeClr val="bg1"/>
                </a:solidFill>
                <a:effectLst/>
              </a:rPr>
              <a:t>. 2021 </a:t>
            </a:r>
            <a:r>
              <a:rPr lang="lt-LT" sz="1100" b="0" i="1" dirty="0" err="1">
                <a:solidFill>
                  <a:schemeClr val="bg1"/>
                </a:solidFill>
                <a:effectLst/>
              </a:rPr>
              <a:t>Mar</a:t>
            </a:r>
            <a:r>
              <a:rPr lang="lt-LT" sz="1100" b="0" i="1" dirty="0">
                <a:solidFill>
                  <a:schemeClr val="bg1"/>
                </a:solidFill>
                <a:effectLst/>
              </a:rPr>
              <a:t> 31;42(13):1254-1269. </a:t>
            </a:r>
            <a:r>
              <a:rPr lang="lt-LT" sz="1100" b="0" i="1" dirty="0" err="1">
                <a:solidFill>
                  <a:schemeClr val="bg1"/>
                </a:solidFill>
                <a:effectLst/>
              </a:rPr>
              <a:t>doi</a:t>
            </a:r>
            <a:r>
              <a:rPr lang="lt-LT" sz="1100" b="0" i="1" dirty="0">
                <a:solidFill>
                  <a:schemeClr val="bg1"/>
                </a:solidFill>
                <a:effectLst/>
              </a:rPr>
              <a:t>: 10.1093/</a:t>
            </a:r>
            <a:r>
              <a:rPr lang="lt-LT" sz="1100" b="0" i="1" dirty="0" err="1">
                <a:solidFill>
                  <a:schemeClr val="bg1"/>
                </a:solidFill>
                <a:effectLst/>
              </a:rPr>
              <a:t>eurheartj</a:t>
            </a:r>
            <a:r>
              <a:rPr lang="lt-LT" sz="1100" b="0" i="1" dirty="0">
                <a:solidFill>
                  <a:schemeClr val="bg1"/>
                </a:solidFill>
                <a:effectLst/>
              </a:rPr>
              <a:t>/ehab086.</a:t>
            </a:r>
            <a:endParaRPr lang="tr-TR" sz="1100" i="1" dirty="0">
              <a:solidFill>
                <a:schemeClr val="bg1"/>
              </a:solidFill>
            </a:endParaRPr>
          </a:p>
        </p:txBody>
      </p:sp>
    </p:spTree>
    <p:extLst>
      <p:ext uri="{BB962C8B-B14F-4D97-AF65-F5344CB8AC3E}">
        <p14:creationId xmlns:p14="http://schemas.microsoft.com/office/powerpoint/2010/main" val="5828502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algn="ctr">
              <a:lnSpc>
                <a:spcPct val="120000"/>
              </a:lnSpc>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Secondary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or</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functional</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MR</a:t>
            </a:r>
          </a:p>
        </p:txBody>
      </p:sp>
      <p:pic>
        <p:nvPicPr>
          <p:cNvPr id="4098" name="Picture 2" descr="graphic">
            <a:extLst>
              <a:ext uri="{FF2B5EF4-FFF2-40B4-BE49-F238E27FC236}">
                <a16:creationId xmlns:a16="http://schemas.microsoft.com/office/drawing/2014/main" id="{131EC141-7303-EBAF-7D5C-BC29EBD32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6" y="743002"/>
            <a:ext cx="10672867" cy="5363794"/>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420196C1-80E9-A1F6-CE04-B0BF2CBFEF58}"/>
              </a:ext>
            </a:extLst>
          </p:cNvPr>
          <p:cNvSpPr txBox="1"/>
          <p:nvPr/>
        </p:nvSpPr>
        <p:spPr>
          <a:xfrm>
            <a:off x="5675523" y="6318408"/>
            <a:ext cx="5695790" cy="430887"/>
          </a:xfrm>
          <a:prstGeom prst="rect">
            <a:avLst/>
          </a:prstGeom>
          <a:noFill/>
        </p:spPr>
        <p:txBody>
          <a:bodyPr wrap="none" rtlCol="0">
            <a:spAutoFit/>
          </a:bodyPr>
          <a:lstStyle/>
          <a:p>
            <a:pPr algn="r"/>
            <a:r>
              <a:rPr lang="lt-LT" sz="1100" b="0" i="1" dirty="0" err="1">
                <a:solidFill>
                  <a:schemeClr val="bg1"/>
                </a:solidFill>
                <a:effectLst/>
              </a:rPr>
              <a:t>Coats</a:t>
            </a:r>
            <a:r>
              <a:rPr lang="lt-LT" sz="1100" b="0" i="1" dirty="0">
                <a:solidFill>
                  <a:schemeClr val="bg1"/>
                </a:solidFill>
                <a:effectLst/>
              </a:rPr>
              <a:t> AJS et al. </a:t>
            </a:r>
            <a:r>
              <a:rPr lang="lt-LT" sz="1100" b="0" i="1" dirty="0" err="1">
                <a:solidFill>
                  <a:schemeClr val="bg1"/>
                </a:solidFill>
                <a:effectLst/>
              </a:rPr>
              <a:t>The</a:t>
            </a:r>
            <a:r>
              <a:rPr lang="lt-LT" sz="1100" b="0" i="1" dirty="0">
                <a:solidFill>
                  <a:schemeClr val="bg1"/>
                </a:solidFill>
                <a:effectLst/>
              </a:rPr>
              <a:t> </a:t>
            </a:r>
            <a:r>
              <a:rPr lang="lt-LT" sz="1100" b="0" i="1" dirty="0" err="1">
                <a:solidFill>
                  <a:schemeClr val="bg1"/>
                </a:solidFill>
                <a:effectLst/>
              </a:rPr>
              <a:t>management</a:t>
            </a:r>
            <a:r>
              <a:rPr lang="lt-LT" sz="1100" b="0" i="1" dirty="0">
                <a:solidFill>
                  <a:schemeClr val="bg1"/>
                </a:solidFill>
                <a:effectLst/>
              </a:rPr>
              <a:t> </a:t>
            </a:r>
            <a:r>
              <a:rPr lang="lt-LT" sz="1100" b="0" i="1" dirty="0" err="1">
                <a:solidFill>
                  <a:schemeClr val="bg1"/>
                </a:solidFill>
                <a:effectLst/>
              </a:rPr>
              <a:t>of</a:t>
            </a:r>
            <a:r>
              <a:rPr lang="lt-LT" sz="1100" b="0" i="1" dirty="0">
                <a:solidFill>
                  <a:schemeClr val="bg1"/>
                </a:solidFill>
                <a:effectLst/>
              </a:rPr>
              <a:t> </a:t>
            </a:r>
            <a:r>
              <a:rPr lang="lt-LT" sz="1100" b="0" i="1" dirty="0" err="1">
                <a:solidFill>
                  <a:schemeClr val="bg1"/>
                </a:solidFill>
                <a:effectLst/>
              </a:rPr>
              <a:t>secondary</a:t>
            </a:r>
            <a:r>
              <a:rPr lang="lt-LT" sz="1100" b="0" i="1" dirty="0">
                <a:solidFill>
                  <a:schemeClr val="bg1"/>
                </a:solidFill>
                <a:effectLst/>
              </a:rPr>
              <a:t> </a:t>
            </a:r>
            <a:r>
              <a:rPr lang="lt-LT" sz="1100" b="0" i="1" dirty="0" err="1">
                <a:solidFill>
                  <a:schemeClr val="bg1"/>
                </a:solidFill>
                <a:effectLst/>
              </a:rPr>
              <a:t>mitral</a:t>
            </a:r>
            <a:r>
              <a:rPr lang="lt-LT" sz="1100" b="0" i="1" dirty="0">
                <a:solidFill>
                  <a:schemeClr val="bg1"/>
                </a:solidFill>
                <a:effectLst/>
              </a:rPr>
              <a:t> </a:t>
            </a:r>
            <a:r>
              <a:rPr lang="lt-LT" sz="1100" b="0" i="1" dirty="0" err="1">
                <a:solidFill>
                  <a:schemeClr val="bg1"/>
                </a:solidFill>
                <a:effectLst/>
              </a:rPr>
              <a:t>regurgitation</a:t>
            </a:r>
            <a:r>
              <a:rPr lang="lt-LT" sz="1100" b="0" i="1" dirty="0">
                <a:solidFill>
                  <a:schemeClr val="bg1"/>
                </a:solidFill>
                <a:effectLst/>
              </a:rPr>
              <a:t> </a:t>
            </a:r>
            <a:r>
              <a:rPr lang="lt-LT" sz="1100" b="0" i="1" dirty="0" err="1">
                <a:solidFill>
                  <a:schemeClr val="bg1"/>
                </a:solidFill>
                <a:effectLst/>
              </a:rPr>
              <a:t>in</a:t>
            </a:r>
            <a:r>
              <a:rPr lang="lt-LT" sz="1100" b="0" i="1" dirty="0">
                <a:solidFill>
                  <a:schemeClr val="bg1"/>
                </a:solidFill>
                <a:effectLst/>
              </a:rPr>
              <a:t> </a:t>
            </a:r>
            <a:r>
              <a:rPr lang="lt-LT" sz="1100" b="0" i="1" dirty="0" err="1">
                <a:solidFill>
                  <a:schemeClr val="bg1"/>
                </a:solidFill>
                <a:effectLst/>
              </a:rPr>
              <a:t>patients</a:t>
            </a:r>
            <a:r>
              <a:rPr lang="lt-LT" sz="1100" b="0" i="1" dirty="0">
                <a:solidFill>
                  <a:schemeClr val="bg1"/>
                </a:solidFill>
                <a:effectLst/>
              </a:rPr>
              <a:t> </a:t>
            </a:r>
            <a:r>
              <a:rPr lang="lt-LT" sz="1100" b="0" i="1" dirty="0" err="1">
                <a:solidFill>
                  <a:schemeClr val="bg1"/>
                </a:solidFill>
                <a:effectLst/>
              </a:rPr>
              <a:t>with</a:t>
            </a:r>
            <a:r>
              <a:rPr lang="lt-LT" sz="1100" b="0" i="1" dirty="0">
                <a:solidFill>
                  <a:schemeClr val="bg1"/>
                </a:solidFill>
                <a:effectLst/>
              </a:rPr>
              <a:t> </a:t>
            </a:r>
            <a:r>
              <a:rPr lang="lt-LT" sz="1100" b="0" i="1" dirty="0" err="1">
                <a:solidFill>
                  <a:schemeClr val="bg1"/>
                </a:solidFill>
                <a:effectLst/>
              </a:rPr>
              <a:t>heart</a:t>
            </a:r>
            <a:r>
              <a:rPr lang="lt-LT" sz="1100" b="0" i="1" dirty="0">
                <a:solidFill>
                  <a:schemeClr val="bg1"/>
                </a:solidFill>
                <a:effectLst/>
              </a:rPr>
              <a:t> </a:t>
            </a:r>
            <a:r>
              <a:rPr lang="lt-LT" sz="1100" b="0" i="1" dirty="0" err="1">
                <a:solidFill>
                  <a:schemeClr val="bg1"/>
                </a:solidFill>
                <a:effectLst/>
              </a:rPr>
              <a:t>failure</a:t>
            </a:r>
            <a:r>
              <a:rPr lang="lt-LT" sz="1100" i="1" dirty="0">
                <a:solidFill>
                  <a:schemeClr val="bg1"/>
                </a:solidFill>
              </a:rPr>
              <a:t>:</a:t>
            </a:r>
            <a:endParaRPr lang="lt-LT" sz="1100" b="0" i="1" dirty="0">
              <a:solidFill>
                <a:schemeClr val="bg1"/>
              </a:solidFill>
              <a:effectLst/>
            </a:endParaRPr>
          </a:p>
          <a:p>
            <a:pPr algn="r"/>
            <a:r>
              <a:rPr lang="lt-LT" sz="1100" b="0" i="1" dirty="0">
                <a:solidFill>
                  <a:schemeClr val="bg1"/>
                </a:solidFill>
                <a:effectLst/>
              </a:rPr>
              <a:t>Eur </a:t>
            </a:r>
            <a:r>
              <a:rPr lang="lt-LT" sz="1100" b="0" i="1" dirty="0" err="1">
                <a:solidFill>
                  <a:schemeClr val="bg1"/>
                </a:solidFill>
                <a:effectLst/>
              </a:rPr>
              <a:t>Heart</a:t>
            </a:r>
            <a:r>
              <a:rPr lang="lt-LT" sz="1100" b="0" i="1" dirty="0">
                <a:solidFill>
                  <a:schemeClr val="bg1"/>
                </a:solidFill>
                <a:effectLst/>
              </a:rPr>
              <a:t> </a:t>
            </a:r>
            <a:r>
              <a:rPr lang="lt-LT" sz="1100" b="0" i="1" dirty="0" err="1">
                <a:solidFill>
                  <a:schemeClr val="bg1"/>
                </a:solidFill>
                <a:effectLst/>
              </a:rPr>
              <a:t>J</a:t>
            </a:r>
            <a:r>
              <a:rPr lang="lt-LT" sz="1100" b="0" i="1" dirty="0">
                <a:solidFill>
                  <a:schemeClr val="bg1"/>
                </a:solidFill>
                <a:effectLst/>
              </a:rPr>
              <a:t>. 2021 </a:t>
            </a:r>
            <a:r>
              <a:rPr lang="lt-LT" sz="1100" b="0" i="1" dirty="0" err="1">
                <a:solidFill>
                  <a:schemeClr val="bg1"/>
                </a:solidFill>
                <a:effectLst/>
              </a:rPr>
              <a:t>Mar</a:t>
            </a:r>
            <a:r>
              <a:rPr lang="lt-LT" sz="1100" b="0" i="1" dirty="0">
                <a:solidFill>
                  <a:schemeClr val="bg1"/>
                </a:solidFill>
                <a:effectLst/>
              </a:rPr>
              <a:t> 31;42(13):1254-1269. </a:t>
            </a:r>
            <a:r>
              <a:rPr lang="lt-LT" sz="1100" b="0" i="1" dirty="0" err="1">
                <a:solidFill>
                  <a:schemeClr val="bg1"/>
                </a:solidFill>
                <a:effectLst/>
              </a:rPr>
              <a:t>doi</a:t>
            </a:r>
            <a:r>
              <a:rPr lang="lt-LT" sz="1100" b="0" i="1" dirty="0">
                <a:solidFill>
                  <a:schemeClr val="bg1"/>
                </a:solidFill>
                <a:effectLst/>
              </a:rPr>
              <a:t>: 10.1093/</a:t>
            </a:r>
            <a:r>
              <a:rPr lang="lt-LT" sz="1100" b="0" i="1" dirty="0" err="1">
                <a:solidFill>
                  <a:schemeClr val="bg1"/>
                </a:solidFill>
                <a:effectLst/>
              </a:rPr>
              <a:t>eurheartj</a:t>
            </a:r>
            <a:r>
              <a:rPr lang="lt-LT" sz="1100" b="0" i="1" dirty="0">
                <a:solidFill>
                  <a:schemeClr val="bg1"/>
                </a:solidFill>
                <a:effectLst/>
              </a:rPr>
              <a:t>/ehab086.</a:t>
            </a:r>
            <a:endParaRPr lang="tr-TR" sz="1100" i="1" dirty="0">
              <a:solidFill>
                <a:schemeClr val="bg1"/>
              </a:solidFill>
            </a:endParaRPr>
          </a:p>
        </p:txBody>
      </p:sp>
    </p:spTree>
    <p:extLst>
      <p:ext uri="{BB962C8B-B14F-4D97-AF65-F5344CB8AC3E}">
        <p14:creationId xmlns:p14="http://schemas.microsoft.com/office/powerpoint/2010/main" val="6319214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792351" y="-79642"/>
            <a:ext cx="9648849"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algn="ctr">
              <a:lnSpc>
                <a:spcPct val="120000"/>
              </a:lnSpc>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Secondary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or</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functional</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MR – COAPT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criteria</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6146" name="Picture 2" descr="Echocardiographic inclusion criteria in the COAPT trial.79 EROA, effective regurgitant orifice area; LA, left atrium; LVEF, left ventricular ejection fraction; LVESD, left ventricular end-systolic diameter; MR, mitral regurgitation; PISA, proximal isovelocity surface area; PV, pulmonary vein; RF, regurgitant fraction; RV, regurgitant volume; sPAHT, systolic pulmonary artery pressure; VC, vena contracta; ve, velocity.">
            <a:extLst>
              <a:ext uri="{FF2B5EF4-FFF2-40B4-BE49-F238E27FC236}">
                <a16:creationId xmlns:a16="http://schemas.microsoft.com/office/drawing/2014/main" id="{E2B3FDEC-00D6-F73F-97E8-38F69168B0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46" y="669925"/>
            <a:ext cx="10672867" cy="551815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67C45D93-4DBF-9C00-D83B-384E9CD7AF8B}"/>
              </a:ext>
            </a:extLst>
          </p:cNvPr>
          <p:cNvSpPr txBox="1"/>
          <p:nvPr/>
        </p:nvSpPr>
        <p:spPr>
          <a:xfrm>
            <a:off x="5675523" y="6318408"/>
            <a:ext cx="5695790" cy="430887"/>
          </a:xfrm>
          <a:prstGeom prst="rect">
            <a:avLst/>
          </a:prstGeom>
          <a:noFill/>
        </p:spPr>
        <p:txBody>
          <a:bodyPr wrap="none" rtlCol="0">
            <a:spAutoFit/>
          </a:bodyPr>
          <a:lstStyle/>
          <a:p>
            <a:pPr algn="r"/>
            <a:r>
              <a:rPr lang="lt-LT" sz="1100" b="0" i="1" dirty="0" err="1">
                <a:solidFill>
                  <a:schemeClr val="bg1"/>
                </a:solidFill>
                <a:effectLst/>
              </a:rPr>
              <a:t>Coats</a:t>
            </a:r>
            <a:r>
              <a:rPr lang="lt-LT" sz="1100" b="0" i="1" dirty="0">
                <a:solidFill>
                  <a:schemeClr val="bg1"/>
                </a:solidFill>
                <a:effectLst/>
              </a:rPr>
              <a:t> AJS et al. </a:t>
            </a:r>
            <a:r>
              <a:rPr lang="lt-LT" sz="1100" b="0" i="1" dirty="0" err="1">
                <a:solidFill>
                  <a:schemeClr val="bg1"/>
                </a:solidFill>
                <a:effectLst/>
              </a:rPr>
              <a:t>The</a:t>
            </a:r>
            <a:r>
              <a:rPr lang="lt-LT" sz="1100" b="0" i="1" dirty="0">
                <a:solidFill>
                  <a:schemeClr val="bg1"/>
                </a:solidFill>
                <a:effectLst/>
              </a:rPr>
              <a:t> </a:t>
            </a:r>
            <a:r>
              <a:rPr lang="lt-LT" sz="1100" b="0" i="1" dirty="0" err="1">
                <a:solidFill>
                  <a:schemeClr val="bg1"/>
                </a:solidFill>
                <a:effectLst/>
              </a:rPr>
              <a:t>management</a:t>
            </a:r>
            <a:r>
              <a:rPr lang="lt-LT" sz="1100" b="0" i="1" dirty="0">
                <a:solidFill>
                  <a:schemeClr val="bg1"/>
                </a:solidFill>
                <a:effectLst/>
              </a:rPr>
              <a:t> </a:t>
            </a:r>
            <a:r>
              <a:rPr lang="lt-LT" sz="1100" b="0" i="1" dirty="0" err="1">
                <a:solidFill>
                  <a:schemeClr val="bg1"/>
                </a:solidFill>
                <a:effectLst/>
              </a:rPr>
              <a:t>of</a:t>
            </a:r>
            <a:r>
              <a:rPr lang="lt-LT" sz="1100" b="0" i="1" dirty="0">
                <a:solidFill>
                  <a:schemeClr val="bg1"/>
                </a:solidFill>
                <a:effectLst/>
              </a:rPr>
              <a:t> </a:t>
            </a:r>
            <a:r>
              <a:rPr lang="lt-LT" sz="1100" b="0" i="1" dirty="0" err="1">
                <a:solidFill>
                  <a:schemeClr val="bg1"/>
                </a:solidFill>
                <a:effectLst/>
              </a:rPr>
              <a:t>secondary</a:t>
            </a:r>
            <a:r>
              <a:rPr lang="lt-LT" sz="1100" b="0" i="1" dirty="0">
                <a:solidFill>
                  <a:schemeClr val="bg1"/>
                </a:solidFill>
                <a:effectLst/>
              </a:rPr>
              <a:t> </a:t>
            </a:r>
            <a:r>
              <a:rPr lang="lt-LT" sz="1100" b="0" i="1" dirty="0" err="1">
                <a:solidFill>
                  <a:schemeClr val="bg1"/>
                </a:solidFill>
                <a:effectLst/>
              </a:rPr>
              <a:t>mitral</a:t>
            </a:r>
            <a:r>
              <a:rPr lang="lt-LT" sz="1100" b="0" i="1" dirty="0">
                <a:solidFill>
                  <a:schemeClr val="bg1"/>
                </a:solidFill>
                <a:effectLst/>
              </a:rPr>
              <a:t> </a:t>
            </a:r>
            <a:r>
              <a:rPr lang="lt-LT" sz="1100" b="0" i="1" dirty="0" err="1">
                <a:solidFill>
                  <a:schemeClr val="bg1"/>
                </a:solidFill>
                <a:effectLst/>
              </a:rPr>
              <a:t>regurgitation</a:t>
            </a:r>
            <a:r>
              <a:rPr lang="lt-LT" sz="1100" b="0" i="1" dirty="0">
                <a:solidFill>
                  <a:schemeClr val="bg1"/>
                </a:solidFill>
                <a:effectLst/>
              </a:rPr>
              <a:t> </a:t>
            </a:r>
            <a:r>
              <a:rPr lang="lt-LT" sz="1100" b="0" i="1" dirty="0" err="1">
                <a:solidFill>
                  <a:schemeClr val="bg1"/>
                </a:solidFill>
                <a:effectLst/>
              </a:rPr>
              <a:t>in</a:t>
            </a:r>
            <a:r>
              <a:rPr lang="lt-LT" sz="1100" b="0" i="1" dirty="0">
                <a:solidFill>
                  <a:schemeClr val="bg1"/>
                </a:solidFill>
                <a:effectLst/>
              </a:rPr>
              <a:t> </a:t>
            </a:r>
            <a:r>
              <a:rPr lang="lt-LT" sz="1100" b="0" i="1" dirty="0" err="1">
                <a:solidFill>
                  <a:schemeClr val="bg1"/>
                </a:solidFill>
                <a:effectLst/>
              </a:rPr>
              <a:t>patients</a:t>
            </a:r>
            <a:r>
              <a:rPr lang="lt-LT" sz="1100" b="0" i="1" dirty="0">
                <a:solidFill>
                  <a:schemeClr val="bg1"/>
                </a:solidFill>
                <a:effectLst/>
              </a:rPr>
              <a:t> </a:t>
            </a:r>
            <a:r>
              <a:rPr lang="lt-LT" sz="1100" b="0" i="1" dirty="0" err="1">
                <a:solidFill>
                  <a:schemeClr val="bg1"/>
                </a:solidFill>
                <a:effectLst/>
              </a:rPr>
              <a:t>with</a:t>
            </a:r>
            <a:r>
              <a:rPr lang="lt-LT" sz="1100" b="0" i="1" dirty="0">
                <a:solidFill>
                  <a:schemeClr val="bg1"/>
                </a:solidFill>
                <a:effectLst/>
              </a:rPr>
              <a:t> </a:t>
            </a:r>
            <a:r>
              <a:rPr lang="lt-LT" sz="1100" b="0" i="1" dirty="0" err="1">
                <a:solidFill>
                  <a:schemeClr val="bg1"/>
                </a:solidFill>
                <a:effectLst/>
              </a:rPr>
              <a:t>heart</a:t>
            </a:r>
            <a:r>
              <a:rPr lang="lt-LT" sz="1100" b="0" i="1" dirty="0">
                <a:solidFill>
                  <a:schemeClr val="bg1"/>
                </a:solidFill>
                <a:effectLst/>
              </a:rPr>
              <a:t> </a:t>
            </a:r>
            <a:r>
              <a:rPr lang="lt-LT" sz="1100" b="0" i="1" dirty="0" err="1">
                <a:solidFill>
                  <a:schemeClr val="bg1"/>
                </a:solidFill>
                <a:effectLst/>
              </a:rPr>
              <a:t>failure</a:t>
            </a:r>
            <a:r>
              <a:rPr lang="lt-LT" sz="1100" i="1" dirty="0">
                <a:solidFill>
                  <a:schemeClr val="bg1"/>
                </a:solidFill>
              </a:rPr>
              <a:t>:</a:t>
            </a:r>
            <a:endParaRPr lang="lt-LT" sz="1100" b="0" i="1" dirty="0">
              <a:solidFill>
                <a:schemeClr val="bg1"/>
              </a:solidFill>
              <a:effectLst/>
            </a:endParaRPr>
          </a:p>
          <a:p>
            <a:pPr algn="r"/>
            <a:r>
              <a:rPr lang="lt-LT" sz="1100" b="0" i="1" dirty="0">
                <a:solidFill>
                  <a:schemeClr val="bg1"/>
                </a:solidFill>
                <a:effectLst/>
              </a:rPr>
              <a:t>Eur </a:t>
            </a:r>
            <a:r>
              <a:rPr lang="lt-LT" sz="1100" b="0" i="1" dirty="0" err="1">
                <a:solidFill>
                  <a:schemeClr val="bg1"/>
                </a:solidFill>
                <a:effectLst/>
              </a:rPr>
              <a:t>Heart</a:t>
            </a:r>
            <a:r>
              <a:rPr lang="lt-LT" sz="1100" b="0" i="1" dirty="0">
                <a:solidFill>
                  <a:schemeClr val="bg1"/>
                </a:solidFill>
                <a:effectLst/>
              </a:rPr>
              <a:t> </a:t>
            </a:r>
            <a:r>
              <a:rPr lang="lt-LT" sz="1100" b="0" i="1" dirty="0" err="1">
                <a:solidFill>
                  <a:schemeClr val="bg1"/>
                </a:solidFill>
                <a:effectLst/>
              </a:rPr>
              <a:t>J</a:t>
            </a:r>
            <a:r>
              <a:rPr lang="lt-LT" sz="1100" b="0" i="1" dirty="0">
                <a:solidFill>
                  <a:schemeClr val="bg1"/>
                </a:solidFill>
                <a:effectLst/>
              </a:rPr>
              <a:t>. 2021 </a:t>
            </a:r>
            <a:r>
              <a:rPr lang="lt-LT" sz="1100" b="0" i="1" dirty="0" err="1">
                <a:solidFill>
                  <a:schemeClr val="bg1"/>
                </a:solidFill>
                <a:effectLst/>
              </a:rPr>
              <a:t>Mar</a:t>
            </a:r>
            <a:r>
              <a:rPr lang="lt-LT" sz="1100" b="0" i="1" dirty="0">
                <a:solidFill>
                  <a:schemeClr val="bg1"/>
                </a:solidFill>
                <a:effectLst/>
              </a:rPr>
              <a:t> 31;42(13):1254-1269. </a:t>
            </a:r>
            <a:r>
              <a:rPr lang="lt-LT" sz="1100" b="0" i="1" dirty="0" err="1">
                <a:solidFill>
                  <a:schemeClr val="bg1"/>
                </a:solidFill>
                <a:effectLst/>
              </a:rPr>
              <a:t>doi</a:t>
            </a:r>
            <a:r>
              <a:rPr lang="lt-LT" sz="1100" b="0" i="1" dirty="0">
                <a:solidFill>
                  <a:schemeClr val="bg1"/>
                </a:solidFill>
                <a:effectLst/>
              </a:rPr>
              <a:t>: 10.1093/</a:t>
            </a:r>
            <a:r>
              <a:rPr lang="lt-LT" sz="1100" b="0" i="1" dirty="0" err="1">
                <a:solidFill>
                  <a:schemeClr val="bg1"/>
                </a:solidFill>
                <a:effectLst/>
              </a:rPr>
              <a:t>eurheartj</a:t>
            </a:r>
            <a:r>
              <a:rPr lang="lt-LT" sz="1100" b="0" i="1" dirty="0">
                <a:solidFill>
                  <a:schemeClr val="bg1"/>
                </a:solidFill>
                <a:effectLst/>
              </a:rPr>
              <a:t>/ehab086.</a:t>
            </a:r>
            <a:endParaRPr lang="tr-TR" sz="1100" i="1" dirty="0">
              <a:solidFill>
                <a:schemeClr val="bg1"/>
              </a:solidFill>
            </a:endParaRPr>
          </a:p>
        </p:txBody>
      </p:sp>
    </p:spTree>
    <p:extLst>
      <p:ext uri="{BB962C8B-B14F-4D97-AF65-F5344CB8AC3E}">
        <p14:creationId xmlns:p14="http://schemas.microsoft.com/office/powerpoint/2010/main" val="3092957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TEER -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MitraClip</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 name="Figure 6" descr="MitraClipTM Deployment Steps and Suitability. &#13;&#10;(A) Transseptal delivery of the steerable guide catheter. (B) Steering the clip above the mitral valve leaflets and opening of the clip arms. (C) After passing the clip across the mitral leaflets into the left ventricle, the clip delivery system is gently pulled back and the leaflets are grasped by the grippers. (D) Next, the clip is closed and a double orifice mitral valve opening can be seen by the 3D TEE surgeon&amp;rsquo;s view. (E) Release of clip. (F) Final result after MitraClipTM implantation with approximation of the anterior and posterior mitral leaflets and reduction of the mitral regurgitation. (G) Suitability for MitraClip.">
            <a:extLst>
              <a:ext uri="{FF2B5EF4-FFF2-40B4-BE49-F238E27FC236}">
                <a16:creationId xmlns:a16="http://schemas.microsoft.com/office/drawing/2014/main" id="{A23A8D1F-C22D-00E6-3501-78DCDD1ABDFA}"/>
              </a:ext>
            </a:extLst>
          </p:cNvPr>
          <p:cNvPicPr>
            <a:picLocks noChangeAspect="1"/>
          </p:cNvPicPr>
          <p:nvPr/>
        </p:nvPicPr>
        <p:blipFill rotWithShape="1">
          <a:blip r:embed="rId5"/>
          <a:srcRect b="50463"/>
          <a:stretch/>
        </p:blipFill>
        <p:spPr>
          <a:xfrm>
            <a:off x="698446" y="757928"/>
            <a:ext cx="7100848" cy="4812264"/>
          </a:xfrm>
          <a:prstGeom prst="rect">
            <a:avLst/>
          </a:prstGeom>
        </p:spPr>
      </p:pic>
      <p:pic>
        <p:nvPicPr>
          <p:cNvPr id="3" name="Figure 6" descr="MitraClipTM Deployment Steps and Suitability. &#13;&#10;(A) Transseptal delivery of the steerable guide catheter. (B) Steering the clip above the mitral valve leaflets and opening of the clip arms. (C) After passing the clip across the mitral leaflets into the left ventricle, the clip delivery system is gently pulled back and the leaflets are grasped by the grippers. (D) Next, the clip is closed and a double orifice mitral valve opening can be seen by the 3D TEE surgeon&amp;rsquo;s view. (E) Release of clip. (F) Final result after MitraClipTM implantation with approximation of the anterior and posterior mitral leaflets and reduction of the mitral regurgitation. (G) Suitability for MitraClip.">
            <a:extLst>
              <a:ext uri="{FF2B5EF4-FFF2-40B4-BE49-F238E27FC236}">
                <a16:creationId xmlns:a16="http://schemas.microsoft.com/office/drawing/2014/main" id="{85B6AC62-907C-E3CA-ECE2-9F58B2848871}"/>
              </a:ext>
            </a:extLst>
          </p:cNvPr>
          <p:cNvPicPr>
            <a:picLocks noChangeAspect="1"/>
          </p:cNvPicPr>
          <p:nvPr/>
        </p:nvPicPr>
        <p:blipFill rotWithShape="1">
          <a:blip r:embed="rId5"/>
          <a:srcRect t="48915"/>
          <a:stretch/>
        </p:blipFill>
        <p:spPr>
          <a:xfrm>
            <a:off x="7515802" y="1681404"/>
            <a:ext cx="4007649" cy="2965312"/>
          </a:xfrm>
          <a:prstGeom prst="rect">
            <a:avLst/>
          </a:prstGeom>
        </p:spPr>
      </p:pic>
      <p:sp>
        <p:nvSpPr>
          <p:cNvPr id="4" name="Metin kutusu 3">
            <a:extLst>
              <a:ext uri="{FF2B5EF4-FFF2-40B4-BE49-F238E27FC236}">
                <a16:creationId xmlns:a16="http://schemas.microsoft.com/office/drawing/2014/main" id="{7E97A172-A096-88B5-E6EE-039F36E51CC1}"/>
              </a:ext>
            </a:extLst>
          </p:cNvPr>
          <p:cNvSpPr txBox="1"/>
          <p:nvPr/>
        </p:nvSpPr>
        <p:spPr>
          <a:xfrm>
            <a:off x="9675015" y="6402582"/>
            <a:ext cx="1696298" cy="261610"/>
          </a:xfrm>
          <a:prstGeom prst="rect">
            <a:avLst/>
          </a:prstGeom>
          <a:noFill/>
        </p:spPr>
        <p:txBody>
          <a:bodyPr wrap="none" rtlCol="0">
            <a:spAutoFit/>
          </a:bodyPr>
          <a:lstStyle/>
          <a:p>
            <a:pPr algn="r"/>
            <a:r>
              <a:rPr lang="lt-LT" sz="1100" b="0" i="1" dirty="0" err="1">
                <a:solidFill>
                  <a:schemeClr val="bg1"/>
                </a:solidFill>
                <a:effectLst/>
              </a:rPr>
              <a:t>The</a:t>
            </a:r>
            <a:r>
              <a:rPr lang="lt-LT" sz="1100" b="0" i="1" dirty="0">
                <a:solidFill>
                  <a:schemeClr val="bg1"/>
                </a:solidFill>
                <a:effectLst/>
              </a:rPr>
              <a:t> PCR &amp; EAPCI</a:t>
            </a:r>
            <a:r>
              <a:rPr lang="lt-LT" sz="1100" i="1" dirty="0">
                <a:solidFill>
                  <a:schemeClr val="bg1"/>
                </a:solidFill>
              </a:rPr>
              <a:t> </a:t>
            </a:r>
            <a:r>
              <a:rPr lang="lt-LT" sz="1100" i="1" dirty="0" err="1">
                <a:solidFill>
                  <a:schemeClr val="bg1"/>
                </a:solidFill>
              </a:rPr>
              <a:t>Textbook</a:t>
            </a:r>
            <a:endParaRPr lang="tr-TR" sz="1100" i="1" dirty="0">
              <a:solidFill>
                <a:schemeClr val="bg1"/>
              </a:solidFill>
            </a:endParaRPr>
          </a:p>
        </p:txBody>
      </p:sp>
    </p:spTree>
    <p:extLst>
      <p:ext uri="{BB962C8B-B14F-4D97-AF65-F5344CB8AC3E}">
        <p14:creationId xmlns:p14="http://schemas.microsoft.com/office/powerpoint/2010/main" val="42562782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Severe</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aortic</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stenosis</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3" name="Resim 2">
            <a:extLst>
              <a:ext uri="{FF2B5EF4-FFF2-40B4-BE49-F238E27FC236}">
                <a16:creationId xmlns:a16="http://schemas.microsoft.com/office/drawing/2014/main" id="{0A14BB63-6992-20CD-32B6-3E27A28026D0}"/>
              </a:ext>
            </a:extLst>
          </p:cNvPr>
          <p:cNvPicPr>
            <a:picLocks noChangeAspect="1"/>
          </p:cNvPicPr>
          <p:nvPr/>
        </p:nvPicPr>
        <p:blipFill>
          <a:blip r:embed="rId5"/>
          <a:stretch>
            <a:fillRect/>
          </a:stretch>
        </p:blipFill>
        <p:spPr>
          <a:xfrm>
            <a:off x="3124200" y="695580"/>
            <a:ext cx="5943600" cy="5426141"/>
          </a:xfrm>
          <a:prstGeom prst="rect">
            <a:avLst/>
          </a:prstGeom>
        </p:spPr>
      </p:pic>
      <p:sp>
        <p:nvSpPr>
          <p:cNvPr id="2" name="Metin kutusu 1">
            <a:extLst>
              <a:ext uri="{FF2B5EF4-FFF2-40B4-BE49-F238E27FC236}">
                <a16:creationId xmlns:a16="http://schemas.microsoft.com/office/drawing/2014/main" id="{3280C984-CED9-8BC6-856B-E5B4512D4642}"/>
              </a:ext>
            </a:extLst>
          </p:cNvPr>
          <p:cNvSpPr txBox="1"/>
          <p:nvPr/>
        </p:nvSpPr>
        <p:spPr>
          <a:xfrm>
            <a:off x="7832597" y="6402582"/>
            <a:ext cx="3583225" cy="261610"/>
          </a:xfrm>
          <a:prstGeom prst="rect">
            <a:avLst/>
          </a:prstGeom>
          <a:noFill/>
        </p:spPr>
        <p:txBody>
          <a:bodyPr wrap="none" rtlCol="0">
            <a:spAutoFit/>
          </a:bodyPr>
          <a:lstStyle/>
          <a:p>
            <a:pPr algn="r"/>
            <a:r>
              <a:rPr lang="en-US" sz="1100" i="1" spc="-1" dirty="0" err="1">
                <a:solidFill>
                  <a:schemeClr val="bg1"/>
                </a:solidFill>
              </a:rPr>
              <a:t>Iria</a:t>
            </a:r>
            <a:r>
              <a:rPr lang="en-US" sz="1100" i="1" spc="-1" dirty="0">
                <a:solidFill>
                  <a:schemeClr val="bg1"/>
                </a:solidFill>
              </a:rPr>
              <a:t> Silva et al. J Am Coll </a:t>
            </a:r>
            <a:r>
              <a:rPr lang="en-US" sz="1100" i="1" spc="-1" dirty="0" err="1">
                <a:solidFill>
                  <a:schemeClr val="bg1"/>
                </a:solidFill>
              </a:rPr>
              <a:t>Cardiol</a:t>
            </a:r>
            <a:r>
              <a:rPr lang="en-US" sz="1100" i="1" spc="-1" dirty="0">
                <a:solidFill>
                  <a:schemeClr val="bg1"/>
                </a:solidFill>
              </a:rPr>
              <a:t> Case Rep 2022; 4:170-177.</a:t>
            </a:r>
          </a:p>
        </p:txBody>
      </p:sp>
    </p:spTree>
    <p:extLst>
      <p:ext uri="{BB962C8B-B14F-4D97-AF65-F5344CB8AC3E}">
        <p14:creationId xmlns:p14="http://schemas.microsoft.com/office/powerpoint/2010/main" val="2741677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Severe</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aortic</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stenosis</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3" name="Resim 2">
            <a:extLst>
              <a:ext uri="{FF2B5EF4-FFF2-40B4-BE49-F238E27FC236}">
                <a16:creationId xmlns:a16="http://schemas.microsoft.com/office/drawing/2014/main" id="{0A14BB63-6992-20CD-32B6-3E27A28026D0}"/>
              </a:ext>
            </a:extLst>
          </p:cNvPr>
          <p:cNvPicPr>
            <a:picLocks noChangeAspect="1"/>
          </p:cNvPicPr>
          <p:nvPr/>
        </p:nvPicPr>
        <p:blipFill>
          <a:blip r:embed="rId5"/>
          <a:stretch>
            <a:fillRect/>
          </a:stretch>
        </p:blipFill>
        <p:spPr>
          <a:xfrm>
            <a:off x="3124200" y="695580"/>
            <a:ext cx="5943600" cy="5426141"/>
          </a:xfrm>
          <a:prstGeom prst="rect">
            <a:avLst/>
          </a:prstGeom>
        </p:spPr>
      </p:pic>
      <p:sp>
        <p:nvSpPr>
          <p:cNvPr id="4" name="Metin kutusu 3">
            <a:extLst>
              <a:ext uri="{FF2B5EF4-FFF2-40B4-BE49-F238E27FC236}">
                <a16:creationId xmlns:a16="http://schemas.microsoft.com/office/drawing/2014/main" id="{F8E49C39-64F1-2B7E-8AEC-8DB3FD559DE5}"/>
              </a:ext>
            </a:extLst>
          </p:cNvPr>
          <p:cNvSpPr txBox="1"/>
          <p:nvPr/>
        </p:nvSpPr>
        <p:spPr>
          <a:xfrm>
            <a:off x="7832597" y="6402582"/>
            <a:ext cx="3583225" cy="261610"/>
          </a:xfrm>
          <a:prstGeom prst="rect">
            <a:avLst/>
          </a:prstGeom>
          <a:noFill/>
        </p:spPr>
        <p:txBody>
          <a:bodyPr wrap="none" rtlCol="0">
            <a:spAutoFit/>
          </a:bodyPr>
          <a:lstStyle/>
          <a:p>
            <a:pPr algn="r"/>
            <a:r>
              <a:rPr lang="en-US" sz="1100" i="1" spc="-1" dirty="0" err="1">
                <a:solidFill>
                  <a:schemeClr val="bg1"/>
                </a:solidFill>
              </a:rPr>
              <a:t>Iria</a:t>
            </a:r>
            <a:r>
              <a:rPr lang="en-US" sz="1100" i="1" spc="-1" dirty="0">
                <a:solidFill>
                  <a:schemeClr val="bg1"/>
                </a:solidFill>
              </a:rPr>
              <a:t> Silva et al. J Am Coll </a:t>
            </a:r>
            <a:r>
              <a:rPr lang="en-US" sz="1100" i="1" spc="-1" dirty="0" err="1">
                <a:solidFill>
                  <a:schemeClr val="bg1"/>
                </a:solidFill>
              </a:rPr>
              <a:t>Cardiol</a:t>
            </a:r>
            <a:r>
              <a:rPr lang="en-US" sz="1100" i="1" spc="-1" dirty="0">
                <a:solidFill>
                  <a:schemeClr val="bg1"/>
                </a:solidFill>
              </a:rPr>
              <a:t> Case Rep 2022; 4:170-177.</a:t>
            </a:r>
          </a:p>
        </p:txBody>
      </p:sp>
      <p:sp>
        <p:nvSpPr>
          <p:cNvPr id="6" name="Dikdörtgen 5">
            <a:extLst>
              <a:ext uri="{FF2B5EF4-FFF2-40B4-BE49-F238E27FC236}">
                <a16:creationId xmlns:a16="http://schemas.microsoft.com/office/drawing/2014/main" id="{6A474A20-C2E6-DDE8-63EA-342C352ABDB0}"/>
              </a:ext>
            </a:extLst>
          </p:cNvPr>
          <p:cNvSpPr/>
          <p:nvPr/>
        </p:nvSpPr>
        <p:spPr>
          <a:xfrm>
            <a:off x="3071382" y="2862469"/>
            <a:ext cx="3779992" cy="3299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813499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Severe</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aortic</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stenosis</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3" name="Resim 2">
            <a:extLst>
              <a:ext uri="{FF2B5EF4-FFF2-40B4-BE49-F238E27FC236}">
                <a16:creationId xmlns:a16="http://schemas.microsoft.com/office/drawing/2014/main" id="{0A14BB63-6992-20CD-32B6-3E27A28026D0}"/>
              </a:ext>
            </a:extLst>
          </p:cNvPr>
          <p:cNvPicPr>
            <a:picLocks noChangeAspect="1"/>
          </p:cNvPicPr>
          <p:nvPr/>
        </p:nvPicPr>
        <p:blipFill>
          <a:blip r:embed="rId5"/>
          <a:stretch>
            <a:fillRect/>
          </a:stretch>
        </p:blipFill>
        <p:spPr>
          <a:xfrm>
            <a:off x="3124200" y="695580"/>
            <a:ext cx="5943600" cy="5426141"/>
          </a:xfrm>
          <a:prstGeom prst="rect">
            <a:avLst/>
          </a:prstGeom>
        </p:spPr>
      </p:pic>
      <p:sp>
        <p:nvSpPr>
          <p:cNvPr id="2" name="Metin kutusu 1">
            <a:extLst>
              <a:ext uri="{FF2B5EF4-FFF2-40B4-BE49-F238E27FC236}">
                <a16:creationId xmlns:a16="http://schemas.microsoft.com/office/drawing/2014/main" id="{72E13558-191F-4E04-4CBB-EC42B7FCF09B}"/>
              </a:ext>
            </a:extLst>
          </p:cNvPr>
          <p:cNvSpPr txBox="1"/>
          <p:nvPr/>
        </p:nvSpPr>
        <p:spPr>
          <a:xfrm>
            <a:off x="7832597" y="6402582"/>
            <a:ext cx="3583225" cy="261610"/>
          </a:xfrm>
          <a:prstGeom prst="rect">
            <a:avLst/>
          </a:prstGeom>
          <a:noFill/>
        </p:spPr>
        <p:txBody>
          <a:bodyPr wrap="none" rtlCol="0">
            <a:spAutoFit/>
          </a:bodyPr>
          <a:lstStyle/>
          <a:p>
            <a:pPr algn="r"/>
            <a:r>
              <a:rPr lang="en-US" sz="1100" i="1" spc="-1" dirty="0" err="1">
                <a:solidFill>
                  <a:schemeClr val="bg1"/>
                </a:solidFill>
              </a:rPr>
              <a:t>Iria</a:t>
            </a:r>
            <a:r>
              <a:rPr lang="en-US" sz="1100" i="1" spc="-1" dirty="0">
                <a:solidFill>
                  <a:schemeClr val="bg1"/>
                </a:solidFill>
              </a:rPr>
              <a:t> Silva et al. J Am Coll </a:t>
            </a:r>
            <a:r>
              <a:rPr lang="en-US" sz="1100" i="1" spc="-1" dirty="0" err="1">
                <a:solidFill>
                  <a:schemeClr val="bg1"/>
                </a:solidFill>
              </a:rPr>
              <a:t>Cardiol</a:t>
            </a:r>
            <a:r>
              <a:rPr lang="en-US" sz="1100" i="1" spc="-1" dirty="0">
                <a:solidFill>
                  <a:schemeClr val="bg1"/>
                </a:solidFill>
              </a:rPr>
              <a:t> Case Rep 2022; 4:170-177.</a:t>
            </a:r>
          </a:p>
        </p:txBody>
      </p:sp>
      <p:sp>
        <p:nvSpPr>
          <p:cNvPr id="4" name="Dikdörtgen 3">
            <a:extLst>
              <a:ext uri="{FF2B5EF4-FFF2-40B4-BE49-F238E27FC236}">
                <a16:creationId xmlns:a16="http://schemas.microsoft.com/office/drawing/2014/main" id="{466CC263-EC8F-9E94-8A6E-13FF35755DC1}"/>
              </a:ext>
            </a:extLst>
          </p:cNvPr>
          <p:cNvSpPr/>
          <p:nvPr/>
        </p:nvSpPr>
        <p:spPr>
          <a:xfrm>
            <a:off x="3071382" y="3829878"/>
            <a:ext cx="3779992" cy="2332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417523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Severe</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aortic</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stenosis</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3" name="Resim 2">
            <a:extLst>
              <a:ext uri="{FF2B5EF4-FFF2-40B4-BE49-F238E27FC236}">
                <a16:creationId xmlns:a16="http://schemas.microsoft.com/office/drawing/2014/main" id="{0A14BB63-6992-20CD-32B6-3E27A28026D0}"/>
              </a:ext>
            </a:extLst>
          </p:cNvPr>
          <p:cNvPicPr>
            <a:picLocks noChangeAspect="1"/>
          </p:cNvPicPr>
          <p:nvPr/>
        </p:nvPicPr>
        <p:blipFill>
          <a:blip r:embed="rId5"/>
          <a:stretch>
            <a:fillRect/>
          </a:stretch>
        </p:blipFill>
        <p:spPr>
          <a:xfrm>
            <a:off x="3124200" y="695580"/>
            <a:ext cx="5943600" cy="5426141"/>
          </a:xfrm>
          <a:prstGeom prst="rect">
            <a:avLst/>
          </a:prstGeom>
        </p:spPr>
      </p:pic>
      <p:sp>
        <p:nvSpPr>
          <p:cNvPr id="2" name="Metin kutusu 1">
            <a:extLst>
              <a:ext uri="{FF2B5EF4-FFF2-40B4-BE49-F238E27FC236}">
                <a16:creationId xmlns:a16="http://schemas.microsoft.com/office/drawing/2014/main" id="{C059CD44-63DD-ED37-77E0-F781419B3425}"/>
              </a:ext>
            </a:extLst>
          </p:cNvPr>
          <p:cNvSpPr txBox="1"/>
          <p:nvPr/>
        </p:nvSpPr>
        <p:spPr>
          <a:xfrm>
            <a:off x="7832597" y="6402582"/>
            <a:ext cx="3583225" cy="261610"/>
          </a:xfrm>
          <a:prstGeom prst="rect">
            <a:avLst/>
          </a:prstGeom>
          <a:noFill/>
        </p:spPr>
        <p:txBody>
          <a:bodyPr wrap="none" rtlCol="0">
            <a:spAutoFit/>
          </a:bodyPr>
          <a:lstStyle/>
          <a:p>
            <a:pPr algn="r"/>
            <a:r>
              <a:rPr lang="en-US" sz="1100" i="1" spc="-1" dirty="0" err="1">
                <a:solidFill>
                  <a:schemeClr val="bg1"/>
                </a:solidFill>
              </a:rPr>
              <a:t>Iria</a:t>
            </a:r>
            <a:r>
              <a:rPr lang="en-US" sz="1100" i="1" spc="-1" dirty="0">
                <a:solidFill>
                  <a:schemeClr val="bg1"/>
                </a:solidFill>
              </a:rPr>
              <a:t> Silva et al. J Am Coll </a:t>
            </a:r>
            <a:r>
              <a:rPr lang="en-US" sz="1100" i="1" spc="-1" dirty="0" err="1">
                <a:solidFill>
                  <a:schemeClr val="bg1"/>
                </a:solidFill>
              </a:rPr>
              <a:t>Cardiol</a:t>
            </a:r>
            <a:r>
              <a:rPr lang="en-US" sz="1100" i="1" spc="-1" dirty="0">
                <a:solidFill>
                  <a:schemeClr val="bg1"/>
                </a:solidFill>
              </a:rPr>
              <a:t> Case Rep 2022; 4:170-177.</a:t>
            </a:r>
          </a:p>
        </p:txBody>
      </p:sp>
      <p:sp>
        <p:nvSpPr>
          <p:cNvPr id="4" name="Dikdörtgen 3">
            <a:extLst>
              <a:ext uri="{FF2B5EF4-FFF2-40B4-BE49-F238E27FC236}">
                <a16:creationId xmlns:a16="http://schemas.microsoft.com/office/drawing/2014/main" id="{989358CB-A52C-FCA0-32A9-297472ADBFC0}"/>
              </a:ext>
            </a:extLst>
          </p:cNvPr>
          <p:cNvSpPr/>
          <p:nvPr/>
        </p:nvSpPr>
        <p:spPr>
          <a:xfrm>
            <a:off x="3071382" y="3829878"/>
            <a:ext cx="2337526" cy="2332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547873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Severe</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aortic</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stenosis</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3" name="Resim 2">
            <a:extLst>
              <a:ext uri="{FF2B5EF4-FFF2-40B4-BE49-F238E27FC236}">
                <a16:creationId xmlns:a16="http://schemas.microsoft.com/office/drawing/2014/main" id="{0A14BB63-6992-20CD-32B6-3E27A28026D0}"/>
              </a:ext>
            </a:extLst>
          </p:cNvPr>
          <p:cNvPicPr>
            <a:picLocks noChangeAspect="1"/>
          </p:cNvPicPr>
          <p:nvPr/>
        </p:nvPicPr>
        <p:blipFill>
          <a:blip r:embed="rId5"/>
          <a:stretch>
            <a:fillRect/>
          </a:stretch>
        </p:blipFill>
        <p:spPr>
          <a:xfrm>
            <a:off x="3124200" y="695580"/>
            <a:ext cx="5943600" cy="5426141"/>
          </a:xfrm>
          <a:prstGeom prst="rect">
            <a:avLst/>
          </a:prstGeom>
        </p:spPr>
      </p:pic>
      <p:sp>
        <p:nvSpPr>
          <p:cNvPr id="2" name="Metin kutusu 1">
            <a:extLst>
              <a:ext uri="{FF2B5EF4-FFF2-40B4-BE49-F238E27FC236}">
                <a16:creationId xmlns:a16="http://schemas.microsoft.com/office/drawing/2014/main" id="{C059CD44-63DD-ED37-77E0-F781419B3425}"/>
              </a:ext>
            </a:extLst>
          </p:cNvPr>
          <p:cNvSpPr txBox="1"/>
          <p:nvPr/>
        </p:nvSpPr>
        <p:spPr>
          <a:xfrm>
            <a:off x="7832597" y="6402582"/>
            <a:ext cx="3583225" cy="261610"/>
          </a:xfrm>
          <a:prstGeom prst="rect">
            <a:avLst/>
          </a:prstGeom>
          <a:noFill/>
        </p:spPr>
        <p:txBody>
          <a:bodyPr wrap="none" rtlCol="0">
            <a:spAutoFit/>
          </a:bodyPr>
          <a:lstStyle/>
          <a:p>
            <a:pPr algn="r"/>
            <a:r>
              <a:rPr lang="en-US" sz="1100" i="1" spc="-1" dirty="0" err="1">
                <a:solidFill>
                  <a:schemeClr val="bg1"/>
                </a:solidFill>
              </a:rPr>
              <a:t>Iria</a:t>
            </a:r>
            <a:r>
              <a:rPr lang="en-US" sz="1100" i="1" spc="-1" dirty="0">
                <a:solidFill>
                  <a:schemeClr val="bg1"/>
                </a:solidFill>
              </a:rPr>
              <a:t> Silva et al. J Am Coll </a:t>
            </a:r>
            <a:r>
              <a:rPr lang="en-US" sz="1100" i="1" spc="-1" dirty="0" err="1">
                <a:solidFill>
                  <a:schemeClr val="bg1"/>
                </a:solidFill>
              </a:rPr>
              <a:t>Cardiol</a:t>
            </a:r>
            <a:r>
              <a:rPr lang="en-US" sz="1100" i="1" spc="-1" dirty="0">
                <a:solidFill>
                  <a:schemeClr val="bg1"/>
                </a:solidFill>
              </a:rPr>
              <a:t> Case Rep 2022; 4:170-177.</a:t>
            </a:r>
          </a:p>
        </p:txBody>
      </p:sp>
      <p:sp>
        <p:nvSpPr>
          <p:cNvPr id="6" name="Dikdörtgen 5">
            <a:extLst>
              <a:ext uri="{FF2B5EF4-FFF2-40B4-BE49-F238E27FC236}">
                <a16:creationId xmlns:a16="http://schemas.microsoft.com/office/drawing/2014/main" id="{AE93A2E5-1766-ECBD-95C7-939755D56C8D}"/>
              </a:ext>
            </a:extLst>
          </p:cNvPr>
          <p:cNvSpPr/>
          <p:nvPr/>
        </p:nvSpPr>
        <p:spPr>
          <a:xfrm>
            <a:off x="6095999" y="964015"/>
            <a:ext cx="3382537" cy="2905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B427C119-6A1A-8FCC-7F41-9C873E8EE5DD}"/>
              </a:ext>
            </a:extLst>
          </p:cNvPr>
          <p:cNvSpPr/>
          <p:nvPr/>
        </p:nvSpPr>
        <p:spPr>
          <a:xfrm>
            <a:off x="5120999" y="1600247"/>
            <a:ext cx="1529570" cy="2315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1CD473CA-3761-85EF-6C38-A5BA0E9BC5EC}"/>
              </a:ext>
            </a:extLst>
          </p:cNvPr>
          <p:cNvSpPr/>
          <p:nvPr/>
        </p:nvSpPr>
        <p:spPr>
          <a:xfrm>
            <a:off x="4431481" y="2330605"/>
            <a:ext cx="822600" cy="1538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027988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5"/>
            <a:ext cx="1792351" cy="704234"/>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AHA Scientific Statement</a:t>
            </a:r>
          </a:p>
        </p:txBody>
      </p:sp>
      <p:sp>
        <p:nvSpPr>
          <p:cNvPr id="9" name="Metin kutusu 8">
            <a:extLst>
              <a:ext uri="{FF2B5EF4-FFF2-40B4-BE49-F238E27FC236}">
                <a16:creationId xmlns:a16="http://schemas.microsoft.com/office/drawing/2014/main" id="{82A33850-29C1-7DDD-C4F9-5E61CF846173}"/>
              </a:ext>
            </a:extLst>
          </p:cNvPr>
          <p:cNvSpPr txBox="1"/>
          <p:nvPr/>
        </p:nvSpPr>
        <p:spPr>
          <a:xfrm>
            <a:off x="4492325" y="6318408"/>
            <a:ext cx="6930102" cy="430887"/>
          </a:xfrm>
          <a:prstGeom prst="rect">
            <a:avLst/>
          </a:prstGeom>
          <a:noFill/>
        </p:spPr>
        <p:txBody>
          <a:bodyPr wrap="none" rtlCol="0">
            <a:spAutoFit/>
          </a:bodyPr>
          <a:lstStyle/>
          <a:p>
            <a:pPr algn="r"/>
            <a:r>
              <a:rPr lang="tr-TR" sz="1100" b="0" i="1" dirty="0" err="1">
                <a:solidFill>
                  <a:schemeClr val="bg1"/>
                </a:solidFill>
                <a:effectLst/>
              </a:rPr>
              <a:t>Allen</a:t>
            </a:r>
            <a:r>
              <a:rPr lang="tr-TR" sz="1100" b="0" i="1" dirty="0">
                <a:solidFill>
                  <a:schemeClr val="bg1"/>
                </a:solidFill>
                <a:effectLst/>
              </a:rPr>
              <a:t> LA, et al. </a:t>
            </a:r>
            <a:r>
              <a:rPr lang="tr-TR" sz="1100" b="0" i="1" dirty="0" err="1">
                <a:solidFill>
                  <a:schemeClr val="bg1"/>
                </a:solidFill>
                <a:effectLst/>
              </a:rPr>
              <a:t>Decision</a:t>
            </a:r>
            <a:r>
              <a:rPr lang="tr-TR" sz="1100" b="0" i="1" dirty="0">
                <a:solidFill>
                  <a:schemeClr val="bg1"/>
                </a:solidFill>
                <a:effectLst/>
              </a:rPr>
              <a:t> </a:t>
            </a:r>
            <a:r>
              <a:rPr lang="tr-TR" sz="1100" b="0" i="1" dirty="0" err="1">
                <a:solidFill>
                  <a:schemeClr val="bg1"/>
                </a:solidFill>
                <a:effectLst/>
              </a:rPr>
              <a:t>making</a:t>
            </a:r>
            <a:r>
              <a:rPr lang="tr-TR" sz="1100" b="0" i="1" dirty="0">
                <a:solidFill>
                  <a:schemeClr val="bg1"/>
                </a:solidFill>
                <a:effectLst/>
              </a:rPr>
              <a:t> in </a:t>
            </a:r>
            <a:r>
              <a:rPr lang="tr-TR" sz="1100" b="0" i="1" dirty="0" err="1">
                <a:solidFill>
                  <a:schemeClr val="bg1"/>
                </a:solidFill>
                <a:effectLst/>
              </a:rPr>
              <a:t>advanced</a:t>
            </a:r>
            <a:r>
              <a:rPr lang="tr-TR" sz="1100" b="0" i="1" dirty="0">
                <a:solidFill>
                  <a:schemeClr val="bg1"/>
                </a:solidFill>
                <a:effectLst/>
              </a:rPr>
              <a:t> </a:t>
            </a:r>
            <a:r>
              <a:rPr lang="tr-TR" sz="1100" b="0" i="1" dirty="0" err="1">
                <a:solidFill>
                  <a:schemeClr val="bg1"/>
                </a:solidFill>
                <a:effectLst/>
              </a:rPr>
              <a:t>heart</a:t>
            </a:r>
            <a:r>
              <a:rPr lang="tr-TR" sz="1100" b="0" i="1" dirty="0">
                <a:solidFill>
                  <a:schemeClr val="bg1"/>
                </a:solidFill>
                <a:effectLst/>
              </a:rPr>
              <a:t> </a:t>
            </a:r>
            <a:r>
              <a:rPr lang="tr-TR" sz="1100" b="0" i="1" dirty="0" err="1">
                <a:solidFill>
                  <a:schemeClr val="bg1"/>
                </a:solidFill>
                <a:effectLst/>
              </a:rPr>
              <a:t>failure</a:t>
            </a:r>
            <a:r>
              <a:rPr lang="tr-TR" sz="1100" b="0" i="1" dirty="0">
                <a:solidFill>
                  <a:schemeClr val="bg1"/>
                </a:solidFill>
                <a:effectLst/>
              </a:rPr>
              <a:t>: a </a:t>
            </a:r>
            <a:r>
              <a:rPr lang="tr-TR" sz="1100" b="0" i="1" dirty="0" err="1">
                <a:solidFill>
                  <a:schemeClr val="bg1"/>
                </a:solidFill>
                <a:effectLst/>
              </a:rPr>
              <a:t>scientific</a:t>
            </a:r>
            <a:r>
              <a:rPr lang="tr-TR" sz="1100" b="0" i="1" dirty="0">
                <a:solidFill>
                  <a:schemeClr val="bg1"/>
                </a:solidFill>
                <a:effectLst/>
              </a:rPr>
              <a:t> </a:t>
            </a:r>
            <a:r>
              <a:rPr lang="tr-TR" sz="1100" b="0" i="1" dirty="0" err="1">
                <a:solidFill>
                  <a:schemeClr val="bg1"/>
                </a:solidFill>
                <a:effectLst/>
              </a:rPr>
              <a:t>statement</a:t>
            </a:r>
            <a:r>
              <a:rPr lang="tr-TR" sz="1100" b="0" i="1" dirty="0">
                <a:solidFill>
                  <a:schemeClr val="bg1"/>
                </a:solidFill>
                <a:effectLst/>
              </a:rPr>
              <a:t> </a:t>
            </a:r>
            <a:r>
              <a:rPr lang="tr-TR" sz="1100" b="0" i="1" dirty="0" err="1">
                <a:solidFill>
                  <a:schemeClr val="bg1"/>
                </a:solidFill>
                <a:effectLst/>
              </a:rPr>
              <a:t>from</a:t>
            </a:r>
            <a:r>
              <a:rPr lang="tr-TR" sz="1100" b="0" i="1" dirty="0">
                <a:solidFill>
                  <a:schemeClr val="bg1"/>
                </a:solidFill>
                <a:effectLst/>
              </a:rPr>
              <a:t> </a:t>
            </a:r>
            <a:r>
              <a:rPr lang="tr-TR" sz="1100" b="0" i="1" dirty="0" err="1">
                <a:solidFill>
                  <a:schemeClr val="bg1"/>
                </a:solidFill>
                <a:effectLst/>
              </a:rPr>
              <a:t>the</a:t>
            </a:r>
            <a:r>
              <a:rPr lang="tr-TR" sz="1100" b="0" i="1" dirty="0">
                <a:solidFill>
                  <a:schemeClr val="bg1"/>
                </a:solidFill>
                <a:effectLst/>
              </a:rPr>
              <a:t> </a:t>
            </a:r>
            <a:r>
              <a:rPr lang="tr-TR" sz="1100" b="0" i="1" dirty="0" err="1">
                <a:solidFill>
                  <a:schemeClr val="bg1"/>
                </a:solidFill>
                <a:effectLst/>
              </a:rPr>
              <a:t>American</a:t>
            </a:r>
            <a:r>
              <a:rPr lang="tr-TR" sz="1100" b="0" i="1" dirty="0">
                <a:solidFill>
                  <a:schemeClr val="bg1"/>
                </a:solidFill>
                <a:effectLst/>
              </a:rPr>
              <a:t> </a:t>
            </a:r>
            <a:r>
              <a:rPr lang="tr-TR" sz="1100" b="0" i="1" dirty="0" err="1">
                <a:solidFill>
                  <a:schemeClr val="bg1"/>
                </a:solidFill>
                <a:effectLst/>
              </a:rPr>
              <a:t>Heart</a:t>
            </a:r>
            <a:r>
              <a:rPr lang="tr-TR" sz="1100" b="0" i="1" dirty="0">
                <a:solidFill>
                  <a:schemeClr val="bg1"/>
                </a:solidFill>
                <a:effectLst/>
              </a:rPr>
              <a:t> </a:t>
            </a:r>
            <a:r>
              <a:rPr lang="tr-TR" sz="1100" b="0" i="1" dirty="0" err="1">
                <a:solidFill>
                  <a:schemeClr val="bg1"/>
                </a:solidFill>
                <a:effectLst/>
              </a:rPr>
              <a:t>Association</a:t>
            </a:r>
            <a:r>
              <a:rPr lang="tr-TR" sz="1100" b="0" i="1" dirty="0">
                <a:solidFill>
                  <a:schemeClr val="bg1"/>
                </a:solidFill>
                <a:effectLst/>
              </a:rPr>
              <a:t>. </a:t>
            </a:r>
          </a:p>
          <a:p>
            <a:pPr algn="r"/>
            <a:r>
              <a:rPr lang="tr-TR" sz="1100" b="0" i="1" dirty="0" err="1">
                <a:solidFill>
                  <a:schemeClr val="bg1"/>
                </a:solidFill>
                <a:effectLst/>
              </a:rPr>
              <a:t>Circulation</a:t>
            </a:r>
            <a:r>
              <a:rPr lang="tr-TR" sz="1100" b="0" i="1" dirty="0">
                <a:solidFill>
                  <a:schemeClr val="bg1"/>
                </a:solidFill>
                <a:effectLst/>
              </a:rPr>
              <a:t>. 2012 </a:t>
            </a:r>
            <a:r>
              <a:rPr lang="tr-TR" sz="1100" b="0" i="1" dirty="0" err="1">
                <a:solidFill>
                  <a:schemeClr val="bg1"/>
                </a:solidFill>
                <a:effectLst/>
              </a:rPr>
              <a:t>Apr</a:t>
            </a:r>
            <a:r>
              <a:rPr lang="tr-TR" sz="1100" b="0" i="1" dirty="0">
                <a:solidFill>
                  <a:schemeClr val="bg1"/>
                </a:solidFill>
                <a:effectLst/>
              </a:rPr>
              <a:t> 17;125(15):1928-52. </a:t>
            </a:r>
            <a:r>
              <a:rPr lang="tr-TR" sz="1100" b="0" i="1" dirty="0" err="1">
                <a:solidFill>
                  <a:schemeClr val="bg1"/>
                </a:solidFill>
                <a:effectLst/>
              </a:rPr>
              <a:t>doi</a:t>
            </a:r>
            <a:r>
              <a:rPr lang="tr-TR" sz="1100" b="0" i="1" dirty="0">
                <a:solidFill>
                  <a:schemeClr val="bg1"/>
                </a:solidFill>
                <a:effectLst/>
              </a:rPr>
              <a:t>: 10.1161/CIR.0b013e31824f2173.</a:t>
            </a:r>
            <a:endParaRPr lang="tr-TR" sz="1100" i="1" dirty="0">
              <a:solidFill>
                <a:schemeClr val="bg1"/>
              </a:solidFill>
            </a:endParaRPr>
          </a:p>
        </p:txBody>
      </p:sp>
      <p:pic>
        <p:nvPicPr>
          <p:cNvPr id="6" name="Resim 5">
            <a:extLst>
              <a:ext uri="{FF2B5EF4-FFF2-40B4-BE49-F238E27FC236}">
                <a16:creationId xmlns:a16="http://schemas.microsoft.com/office/drawing/2014/main" id="{B1A56DF2-61E8-5759-A064-143E60E43E97}"/>
              </a:ext>
            </a:extLst>
          </p:cNvPr>
          <p:cNvPicPr>
            <a:picLocks noChangeAspect="1"/>
          </p:cNvPicPr>
          <p:nvPr/>
        </p:nvPicPr>
        <p:blipFill>
          <a:blip r:embed="rId5"/>
          <a:stretch>
            <a:fillRect/>
          </a:stretch>
        </p:blipFill>
        <p:spPr>
          <a:xfrm>
            <a:off x="698446" y="883853"/>
            <a:ext cx="6551440" cy="5090294"/>
          </a:xfrm>
          <a:prstGeom prst="rect">
            <a:avLst/>
          </a:prstGeom>
        </p:spPr>
      </p:pic>
      <p:sp>
        <p:nvSpPr>
          <p:cNvPr id="8" name="Yuvarlatılmış Dikdörtgen 7">
            <a:extLst>
              <a:ext uri="{FF2B5EF4-FFF2-40B4-BE49-F238E27FC236}">
                <a16:creationId xmlns:a16="http://schemas.microsoft.com/office/drawing/2014/main" id="{492519DE-57CF-5F52-A0FE-9BC5B4614B68}"/>
              </a:ext>
            </a:extLst>
          </p:cNvPr>
          <p:cNvSpPr/>
          <p:nvPr/>
        </p:nvSpPr>
        <p:spPr>
          <a:xfrm>
            <a:off x="824390" y="4068844"/>
            <a:ext cx="6273096" cy="4269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a:extLst>
              <a:ext uri="{FF2B5EF4-FFF2-40B4-BE49-F238E27FC236}">
                <a16:creationId xmlns:a16="http://schemas.microsoft.com/office/drawing/2014/main" id="{B0FB8577-A7F3-66D2-DD95-3662273315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1897" y="1508816"/>
            <a:ext cx="3965713" cy="384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6404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Severe</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aortic</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stenosis</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3" name="Rettangolo con angoli arrotondati 33">
            <a:extLst>
              <a:ext uri="{FF2B5EF4-FFF2-40B4-BE49-F238E27FC236}">
                <a16:creationId xmlns:a16="http://schemas.microsoft.com/office/drawing/2014/main" id="{81C32306-BA79-31A9-ACD4-8E1EF10B7F32}"/>
              </a:ext>
            </a:extLst>
          </p:cNvPr>
          <p:cNvSpPr/>
          <p:nvPr/>
        </p:nvSpPr>
        <p:spPr>
          <a:xfrm>
            <a:off x="617764" y="2296998"/>
            <a:ext cx="8432347" cy="3911777"/>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4" name="Picture 2" descr="PDF] Low flow low gradient aortic stenosis: clinical pathways. | Semantic  Scholar">
            <a:extLst>
              <a:ext uri="{FF2B5EF4-FFF2-40B4-BE49-F238E27FC236}">
                <a16:creationId xmlns:a16="http://schemas.microsoft.com/office/drawing/2014/main" id="{AB0E2192-B78E-15D3-7375-F89112968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757" y="809572"/>
            <a:ext cx="7792485" cy="527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1555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0"/>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5"/>
            <a:ext cx="1792351" cy="704138"/>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The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role</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of</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imaging</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in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HFrEF</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 name="Resim 1">
            <a:extLst>
              <a:ext uri="{FF2B5EF4-FFF2-40B4-BE49-F238E27FC236}">
                <a16:creationId xmlns:a16="http://schemas.microsoft.com/office/drawing/2014/main" id="{B11A947F-57EC-8336-E17E-0878E38E42B2}"/>
              </a:ext>
            </a:extLst>
          </p:cNvPr>
          <p:cNvPicPr>
            <a:picLocks noChangeAspect="1"/>
          </p:cNvPicPr>
          <p:nvPr/>
        </p:nvPicPr>
        <p:blipFill>
          <a:blip r:embed="rId5"/>
          <a:stretch>
            <a:fillRect/>
          </a:stretch>
        </p:blipFill>
        <p:spPr>
          <a:xfrm>
            <a:off x="1132272" y="689215"/>
            <a:ext cx="9927456" cy="5340260"/>
          </a:xfrm>
          <a:prstGeom prst="rect">
            <a:avLst/>
          </a:prstGeom>
        </p:spPr>
      </p:pic>
      <p:sp>
        <p:nvSpPr>
          <p:cNvPr id="4" name="Metin kutusu 3">
            <a:extLst>
              <a:ext uri="{FF2B5EF4-FFF2-40B4-BE49-F238E27FC236}">
                <a16:creationId xmlns:a16="http://schemas.microsoft.com/office/drawing/2014/main" id="{32EAD8C5-4B1B-A134-432C-1DFF85FAF9C5}"/>
              </a:ext>
            </a:extLst>
          </p:cNvPr>
          <p:cNvSpPr txBox="1"/>
          <p:nvPr/>
        </p:nvSpPr>
        <p:spPr>
          <a:xfrm>
            <a:off x="3040900" y="6399032"/>
            <a:ext cx="8330413" cy="261610"/>
          </a:xfrm>
          <a:prstGeom prst="rect">
            <a:avLst/>
          </a:prstGeom>
          <a:noFill/>
        </p:spPr>
        <p:txBody>
          <a:bodyPr wrap="square">
            <a:spAutoFit/>
          </a:bodyPr>
          <a:lstStyle/>
          <a:p>
            <a:pPr algn="r" hangingPunct="0"/>
            <a:r>
              <a:rPr lang="tr-TR" sz="1100" b="0" i="1" dirty="0" err="1">
                <a:solidFill>
                  <a:schemeClr val="bg1"/>
                </a:solidFill>
                <a:effectLst/>
              </a:rPr>
              <a:t>Gosling</a:t>
            </a:r>
            <a:r>
              <a:rPr lang="tr-TR" sz="1100" b="0" i="1" dirty="0">
                <a:solidFill>
                  <a:schemeClr val="bg1"/>
                </a:solidFill>
                <a:effectLst/>
              </a:rPr>
              <a:t> RC, Al-</a:t>
            </a:r>
            <a:r>
              <a:rPr lang="tr-TR" sz="1100" b="0" i="1" dirty="0" err="1">
                <a:solidFill>
                  <a:schemeClr val="bg1"/>
                </a:solidFill>
                <a:effectLst/>
              </a:rPr>
              <a:t>Mohammad</a:t>
            </a:r>
            <a:r>
              <a:rPr lang="tr-TR" sz="1100" b="0" i="1" dirty="0">
                <a:solidFill>
                  <a:schemeClr val="bg1"/>
                </a:solidFill>
                <a:effectLst/>
              </a:rPr>
              <a:t> A. </a:t>
            </a:r>
            <a:r>
              <a:rPr lang="tr-TR" sz="1100" b="0" i="1" dirty="0" err="1">
                <a:solidFill>
                  <a:schemeClr val="bg1"/>
                </a:solidFill>
                <a:effectLst/>
              </a:rPr>
              <a:t>The</a:t>
            </a:r>
            <a:r>
              <a:rPr lang="tr-TR" sz="1100" b="0" i="1" dirty="0">
                <a:solidFill>
                  <a:schemeClr val="bg1"/>
                </a:solidFill>
                <a:effectLst/>
              </a:rPr>
              <a:t> Role of </a:t>
            </a:r>
            <a:r>
              <a:rPr lang="tr-TR" sz="1100" b="0" i="1" dirty="0" err="1">
                <a:solidFill>
                  <a:schemeClr val="bg1"/>
                </a:solidFill>
                <a:effectLst/>
              </a:rPr>
              <a:t>Cardiac</a:t>
            </a:r>
            <a:r>
              <a:rPr lang="tr-TR" sz="1100" b="0" i="1" dirty="0">
                <a:solidFill>
                  <a:schemeClr val="bg1"/>
                </a:solidFill>
                <a:effectLst/>
              </a:rPr>
              <a:t> </a:t>
            </a:r>
            <a:r>
              <a:rPr lang="tr-TR" sz="1100" b="0" i="1" dirty="0" err="1">
                <a:solidFill>
                  <a:schemeClr val="bg1"/>
                </a:solidFill>
                <a:effectLst/>
              </a:rPr>
              <a:t>Imaging</a:t>
            </a:r>
            <a:r>
              <a:rPr lang="tr-TR" sz="1100" b="0" i="1" dirty="0">
                <a:solidFill>
                  <a:schemeClr val="bg1"/>
                </a:solidFill>
                <a:effectLst/>
              </a:rPr>
              <a:t> in </a:t>
            </a:r>
            <a:r>
              <a:rPr lang="tr-TR" sz="1100" b="0" i="1" dirty="0" err="1">
                <a:solidFill>
                  <a:schemeClr val="bg1"/>
                </a:solidFill>
                <a:effectLst/>
              </a:rPr>
              <a:t>Heart</a:t>
            </a:r>
            <a:r>
              <a:rPr lang="tr-TR" sz="1100" b="0" i="1" dirty="0">
                <a:solidFill>
                  <a:schemeClr val="bg1"/>
                </a:solidFill>
                <a:effectLst/>
              </a:rPr>
              <a:t> </a:t>
            </a:r>
            <a:r>
              <a:rPr lang="tr-TR" sz="1100" b="0" i="1" dirty="0" err="1">
                <a:solidFill>
                  <a:schemeClr val="bg1"/>
                </a:solidFill>
                <a:effectLst/>
              </a:rPr>
              <a:t>Failure</a:t>
            </a:r>
            <a:r>
              <a:rPr lang="tr-TR" sz="1100" b="0" i="1" dirty="0">
                <a:solidFill>
                  <a:schemeClr val="bg1"/>
                </a:solidFill>
                <a:effectLst/>
              </a:rPr>
              <a:t> </a:t>
            </a:r>
            <a:r>
              <a:rPr lang="tr-TR" sz="1100" b="0" i="1" dirty="0" err="1">
                <a:solidFill>
                  <a:schemeClr val="bg1"/>
                </a:solidFill>
                <a:effectLst/>
              </a:rPr>
              <a:t>with</a:t>
            </a:r>
            <a:r>
              <a:rPr lang="tr-TR" sz="1100" b="0" i="1" dirty="0">
                <a:solidFill>
                  <a:schemeClr val="bg1"/>
                </a:solidFill>
                <a:effectLst/>
              </a:rPr>
              <a:t> </a:t>
            </a:r>
            <a:r>
              <a:rPr lang="tr-TR" sz="1100" b="0" i="1" dirty="0" err="1">
                <a:solidFill>
                  <a:schemeClr val="bg1"/>
                </a:solidFill>
                <a:effectLst/>
              </a:rPr>
              <a:t>Reduced</a:t>
            </a:r>
            <a:r>
              <a:rPr lang="tr-TR" sz="1100" b="0" i="1" dirty="0">
                <a:solidFill>
                  <a:schemeClr val="bg1"/>
                </a:solidFill>
                <a:effectLst/>
              </a:rPr>
              <a:t> </a:t>
            </a:r>
            <a:r>
              <a:rPr lang="tr-TR" sz="1100" b="0" i="1" dirty="0" err="1">
                <a:solidFill>
                  <a:schemeClr val="bg1"/>
                </a:solidFill>
                <a:effectLst/>
              </a:rPr>
              <a:t>Ejection</a:t>
            </a:r>
            <a:r>
              <a:rPr lang="tr-TR" sz="1100" b="0" i="1" dirty="0">
                <a:solidFill>
                  <a:schemeClr val="bg1"/>
                </a:solidFill>
                <a:effectLst/>
              </a:rPr>
              <a:t> </a:t>
            </a:r>
            <a:r>
              <a:rPr lang="tr-TR" sz="1100" b="0" i="1" dirty="0" err="1">
                <a:solidFill>
                  <a:schemeClr val="bg1"/>
                </a:solidFill>
                <a:effectLst/>
              </a:rPr>
              <a:t>Fraction</a:t>
            </a:r>
            <a:r>
              <a:rPr lang="tr-TR" sz="1100" b="0" i="1" dirty="0">
                <a:solidFill>
                  <a:schemeClr val="bg1"/>
                </a:solidFill>
                <a:effectLst/>
              </a:rPr>
              <a:t>. </a:t>
            </a:r>
            <a:r>
              <a:rPr lang="tr-TR" sz="1100" b="0" i="1" dirty="0" err="1">
                <a:solidFill>
                  <a:schemeClr val="bg1"/>
                </a:solidFill>
                <a:effectLst/>
              </a:rPr>
              <a:t>Card</a:t>
            </a:r>
            <a:r>
              <a:rPr lang="tr-TR" sz="1100" b="0" i="1" dirty="0">
                <a:solidFill>
                  <a:schemeClr val="bg1"/>
                </a:solidFill>
                <a:effectLst/>
              </a:rPr>
              <a:t> Fail </a:t>
            </a:r>
            <a:r>
              <a:rPr lang="tr-TR" sz="1100" b="0" i="1" dirty="0" err="1">
                <a:solidFill>
                  <a:schemeClr val="bg1"/>
                </a:solidFill>
                <a:effectLst/>
              </a:rPr>
              <a:t>Rev</a:t>
            </a:r>
            <a:r>
              <a:rPr lang="tr-TR" sz="1100" b="0" i="1" dirty="0">
                <a:solidFill>
                  <a:schemeClr val="bg1"/>
                </a:solidFill>
                <a:effectLst/>
              </a:rPr>
              <a:t>. 2022 </a:t>
            </a:r>
            <a:r>
              <a:rPr lang="tr-TR" sz="1100" b="0" i="1" dirty="0" err="1">
                <a:solidFill>
                  <a:schemeClr val="bg1"/>
                </a:solidFill>
                <a:effectLst/>
              </a:rPr>
              <a:t>Jun</a:t>
            </a:r>
            <a:r>
              <a:rPr lang="tr-TR" sz="1100" b="0" i="1" dirty="0">
                <a:solidFill>
                  <a:schemeClr val="bg1"/>
                </a:solidFill>
                <a:effectLst/>
              </a:rPr>
              <a:t> 24;8:e22. </a:t>
            </a:r>
            <a:endParaRPr lang="tr-TR" sz="1100" i="1" dirty="0">
              <a:solidFill>
                <a:schemeClr val="bg1"/>
              </a:solidFill>
              <a:sym typeface="Helvetica"/>
            </a:endParaRPr>
          </a:p>
        </p:txBody>
      </p:sp>
    </p:spTree>
    <p:extLst>
      <p:ext uri="{BB962C8B-B14F-4D97-AF65-F5344CB8AC3E}">
        <p14:creationId xmlns:p14="http://schemas.microsoft.com/office/powerpoint/2010/main" val="286779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a:solidFill>
                  <a:schemeClr val="tx1"/>
                </a:solidFill>
              </a:rPr>
              <a:t>Diqqətinizə</a:t>
            </a:r>
            <a:r>
              <a:rPr lang="it-IT" sz="1400" dirty="0">
                <a:solidFill>
                  <a:schemeClr val="tx1"/>
                </a:solidFill>
              </a:rPr>
              <a:t> </a:t>
            </a:r>
            <a:r>
              <a:rPr lang="it-IT" sz="1400" dirty="0" err="1">
                <a:solidFill>
                  <a:schemeClr val="tx1"/>
                </a:solidFill>
              </a:rPr>
              <a:t>görə</a:t>
            </a:r>
            <a:r>
              <a:rPr lang="it-IT" sz="1400" dirty="0">
                <a:solidFill>
                  <a:schemeClr val="tx1"/>
                </a:solidFill>
              </a:rPr>
              <a:t> </a:t>
            </a:r>
            <a:r>
              <a:rPr lang="it-IT" sz="1400" dirty="0" err="1">
                <a:solidFill>
                  <a:schemeClr val="tx1"/>
                </a:solidFill>
              </a:rPr>
              <a:t>təşəkkürlər</a:t>
            </a: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pic>
        <p:nvPicPr>
          <p:cNvPr id="14340" name="Picture 4">
            <a:extLst>
              <a:ext uri="{FF2B5EF4-FFF2-40B4-BE49-F238E27FC236}">
                <a16:creationId xmlns:a16="http://schemas.microsoft.com/office/drawing/2014/main" id="{1969B797-0640-0815-7F85-A94BD524B1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350" y="1431228"/>
            <a:ext cx="3035300" cy="26797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AD59927E-E7DD-2E50-F1A8-4A3A40BDA21B}"/>
              </a:ext>
            </a:extLst>
          </p:cNvPr>
          <p:cNvSpPr txBox="1"/>
          <p:nvPr/>
        </p:nvSpPr>
        <p:spPr>
          <a:xfrm>
            <a:off x="2577889" y="4657331"/>
            <a:ext cx="7036222" cy="769441"/>
          </a:xfrm>
          <a:prstGeom prst="rect">
            <a:avLst/>
          </a:prstGeom>
          <a:noFill/>
        </p:spPr>
        <p:txBody>
          <a:bodyPr wrap="none" rtlCol="0">
            <a:spAutoFit/>
          </a:bodyPr>
          <a:lstStyle/>
          <a:p>
            <a:pPr algn="ctr"/>
            <a:r>
              <a:rPr lang="tr-TR" sz="4400" dirty="0" err="1"/>
              <a:t>Diqqətinizə</a:t>
            </a:r>
            <a:r>
              <a:rPr lang="tr-TR" sz="4400" dirty="0"/>
              <a:t> </a:t>
            </a:r>
            <a:r>
              <a:rPr lang="tr-TR" sz="4400" dirty="0" err="1"/>
              <a:t>görə</a:t>
            </a:r>
            <a:r>
              <a:rPr lang="tr-TR" sz="4400" dirty="0"/>
              <a:t> </a:t>
            </a:r>
            <a:r>
              <a:rPr lang="tr-TR" sz="4400" dirty="0" err="1"/>
              <a:t>təşəkkürlər</a:t>
            </a:r>
            <a:r>
              <a:rPr lang="tr-TR" sz="4400" dirty="0"/>
              <a:t>…</a:t>
            </a:r>
          </a:p>
        </p:txBody>
      </p:sp>
    </p:spTree>
    <p:extLst>
      <p:ext uri="{BB962C8B-B14F-4D97-AF65-F5344CB8AC3E}">
        <p14:creationId xmlns:p14="http://schemas.microsoft.com/office/powerpoint/2010/main" val="2631797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Why</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is</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it</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important</a:t>
            </a:r>
            <a:r>
              <a:rPr kumimoji="0" lang="de-DE" sz="4000" b="1" i="0" u="none" strike="noStrike" kern="0" cap="none" spc="0" normalizeH="0" baseline="0" noProof="0" dirty="0">
                <a:ln>
                  <a:noFill/>
                </a:ln>
                <a:solidFill>
                  <a:srgbClr val="FFFFFF"/>
                </a:solidFill>
                <a:effectLst/>
                <a:uLnTx/>
                <a:uFillTx/>
                <a:latin typeface="Calibri"/>
                <a:cs typeface="Calibri"/>
                <a:sym typeface="Calibri"/>
              </a:rPr>
              <a:t>?</a:t>
            </a:r>
          </a:p>
        </p:txBody>
      </p:sp>
    </p:spTree>
    <p:extLst>
      <p:ext uri="{BB962C8B-B14F-4D97-AF65-F5344CB8AC3E}">
        <p14:creationId xmlns:p14="http://schemas.microsoft.com/office/powerpoint/2010/main" val="8882227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0"/>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5"/>
            <a:ext cx="1792351" cy="704138"/>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The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role</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of</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imaging</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in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HFrEF</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 name="Resim 1">
            <a:extLst>
              <a:ext uri="{FF2B5EF4-FFF2-40B4-BE49-F238E27FC236}">
                <a16:creationId xmlns:a16="http://schemas.microsoft.com/office/drawing/2014/main" id="{B11A947F-57EC-8336-E17E-0878E38E42B2}"/>
              </a:ext>
            </a:extLst>
          </p:cNvPr>
          <p:cNvPicPr>
            <a:picLocks noChangeAspect="1"/>
          </p:cNvPicPr>
          <p:nvPr/>
        </p:nvPicPr>
        <p:blipFill>
          <a:blip r:embed="rId5"/>
          <a:stretch>
            <a:fillRect/>
          </a:stretch>
        </p:blipFill>
        <p:spPr>
          <a:xfrm>
            <a:off x="1132272" y="689215"/>
            <a:ext cx="9927456" cy="5340260"/>
          </a:xfrm>
          <a:prstGeom prst="rect">
            <a:avLst/>
          </a:prstGeom>
        </p:spPr>
      </p:pic>
      <p:sp>
        <p:nvSpPr>
          <p:cNvPr id="4" name="Metin kutusu 3">
            <a:extLst>
              <a:ext uri="{FF2B5EF4-FFF2-40B4-BE49-F238E27FC236}">
                <a16:creationId xmlns:a16="http://schemas.microsoft.com/office/drawing/2014/main" id="{32EAD8C5-4B1B-A134-432C-1DFF85FAF9C5}"/>
              </a:ext>
            </a:extLst>
          </p:cNvPr>
          <p:cNvSpPr txBox="1"/>
          <p:nvPr/>
        </p:nvSpPr>
        <p:spPr>
          <a:xfrm>
            <a:off x="3040900" y="6399032"/>
            <a:ext cx="8330413" cy="261610"/>
          </a:xfrm>
          <a:prstGeom prst="rect">
            <a:avLst/>
          </a:prstGeom>
          <a:noFill/>
        </p:spPr>
        <p:txBody>
          <a:bodyPr wrap="square">
            <a:spAutoFit/>
          </a:bodyPr>
          <a:lstStyle/>
          <a:p>
            <a:pPr algn="r" hangingPunct="0"/>
            <a:r>
              <a:rPr lang="tr-TR" sz="1100" b="0" i="1" dirty="0" err="1">
                <a:solidFill>
                  <a:schemeClr val="bg1"/>
                </a:solidFill>
                <a:effectLst/>
              </a:rPr>
              <a:t>Gosling</a:t>
            </a:r>
            <a:r>
              <a:rPr lang="tr-TR" sz="1100" b="0" i="1" dirty="0">
                <a:solidFill>
                  <a:schemeClr val="bg1"/>
                </a:solidFill>
                <a:effectLst/>
              </a:rPr>
              <a:t> RC, Al-</a:t>
            </a:r>
            <a:r>
              <a:rPr lang="tr-TR" sz="1100" b="0" i="1" dirty="0" err="1">
                <a:solidFill>
                  <a:schemeClr val="bg1"/>
                </a:solidFill>
                <a:effectLst/>
              </a:rPr>
              <a:t>Mohammad</a:t>
            </a:r>
            <a:r>
              <a:rPr lang="tr-TR" sz="1100" b="0" i="1" dirty="0">
                <a:solidFill>
                  <a:schemeClr val="bg1"/>
                </a:solidFill>
                <a:effectLst/>
              </a:rPr>
              <a:t> A. </a:t>
            </a:r>
            <a:r>
              <a:rPr lang="tr-TR" sz="1100" b="0" i="1" dirty="0" err="1">
                <a:solidFill>
                  <a:schemeClr val="bg1"/>
                </a:solidFill>
                <a:effectLst/>
              </a:rPr>
              <a:t>The</a:t>
            </a:r>
            <a:r>
              <a:rPr lang="tr-TR" sz="1100" b="0" i="1" dirty="0">
                <a:solidFill>
                  <a:schemeClr val="bg1"/>
                </a:solidFill>
                <a:effectLst/>
              </a:rPr>
              <a:t> Role of </a:t>
            </a:r>
            <a:r>
              <a:rPr lang="tr-TR" sz="1100" b="0" i="1" dirty="0" err="1">
                <a:solidFill>
                  <a:schemeClr val="bg1"/>
                </a:solidFill>
                <a:effectLst/>
              </a:rPr>
              <a:t>Cardiac</a:t>
            </a:r>
            <a:r>
              <a:rPr lang="tr-TR" sz="1100" b="0" i="1" dirty="0">
                <a:solidFill>
                  <a:schemeClr val="bg1"/>
                </a:solidFill>
                <a:effectLst/>
              </a:rPr>
              <a:t> </a:t>
            </a:r>
            <a:r>
              <a:rPr lang="tr-TR" sz="1100" b="0" i="1" dirty="0" err="1">
                <a:solidFill>
                  <a:schemeClr val="bg1"/>
                </a:solidFill>
                <a:effectLst/>
              </a:rPr>
              <a:t>Imaging</a:t>
            </a:r>
            <a:r>
              <a:rPr lang="tr-TR" sz="1100" b="0" i="1" dirty="0">
                <a:solidFill>
                  <a:schemeClr val="bg1"/>
                </a:solidFill>
                <a:effectLst/>
              </a:rPr>
              <a:t> in </a:t>
            </a:r>
            <a:r>
              <a:rPr lang="tr-TR" sz="1100" b="0" i="1" dirty="0" err="1">
                <a:solidFill>
                  <a:schemeClr val="bg1"/>
                </a:solidFill>
                <a:effectLst/>
              </a:rPr>
              <a:t>Heart</a:t>
            </a:r>
            <a:r>
              <a:rPr lang="tr-TR" sz="1100" b="0" i="1" dirty="0">
                <a:solidFill>
                  <a:schemeClr val="bg1"/>
                </a:solidFill>
                <a:effectLst/>
              </a:rPr>
              <a:t> </a:t>
            </a:r>
            <a:r>
              <a:rPr lang="tr-TR" sz="1100" b="0" i="1" dirty="0" err="1">
                <a:solidFill>
                  <a:schemeClr val="bg1"/>
                </a:solidFill>
                <a:effectLst/>
              </a:rPr>
              <a:t>Failure</a:t>
            </a:r>
            <a:r>
              <a:rPr lang="tr-TR" sz="1100" b="0" i="1" dirty="0">
                <a:solidFill>
                  <a:schemeClr val="bg1"/>
                </a:solidFill>
                <a:effectLst/>
              </a:rPr>
              <a:t> </a:t>
            </a:r>
            <a:r>
              <a:rPr lang="tr-TR" sz="1100" b="0" i="1" dirty="0" err="1">
                <a:solidFill>
                  <a:schemeClr val="bg1"/>
                </a:solidFill>
                <a:effectLst/>
              </a:rPr>
              <a:t>with</a:t>
            </a:r>
            <a:r>
              <a:rPr lang="tr-TR" sz="1100" b="0" i="1" dirty="0">
                <a:solidFill>
                  <a:schemeClr val="bg1"/>
                </a:solidFill>
                <a:effectLst/>
              </a:rPr>
              <a:t> </a:t>
            </a:r>
            <a:r>
              <a:rPr lang="tr-TR" sz="1100" b="0" i="1" dirty="0" err="1">
                <a:solidFill>
                  <a:schemeClr val="bg1"/>
                </a:solidFill>
                <a:effectLst/>
              </a:rPr>
              <a:t>Reduced</a:t>
            </a:r>
            <a:r>
              <a:rPr lang="tr-TR" sz="1100" b="0" i="1" dirty="0">
                <a:solidFill>
                  <a:schemeClr val="bg1"/>
                </a:solidFill>
                <a:effectLst/>
              </a:rPr>
              <a:t> </a:t>
            </a:r>
            <a:r>
              <a:rPr lang="tr-TR" sz="1100" b="0" i="1" dirty="0" err="1">
                <a:solidFill>
                  <a:schemeClr val="bg1"/>
                </a:solidFill>
                <a:effectLst/>
              </a:rPr>
              <a:t>Ejection</a:t>
            </a:r>
            <a:r>
              <a:rPr lang="tr-TR" sz="1100" b="0" i="1" dirty="0">
                <a:solidFill>
                  <a:schemeClr val="bg1"/>
                </a:solidFill>
                <a:effectLst/>
              </a:rPr>
              <a:t> </a:t>
            </a:r>
            <a:r>
              <a:rPr lang="tr-TR" sz="1100" b="0" i="1" dirty="0" err="1">
                <a:solidFill>
                  <a:schemeClr val="bg1"/>
                </a:solidFill>
                <a:effectLst/>
              </a:rPr>
              <a:t>Fraction</a:t>
            </a:r>
            <a:r>
              <a:rPr lang="tr-TR" sz="1100" b="0" i="1" dirty="0">
                <a:solidFill>
                  <a:schemeClr val="bg1"/>
                </a:solidFill>
                <a:effectLst/>
              </a:rPr>
              <a:t>. </a:t>
            </a:r>
            <a:r>
              <a:rPr lang="tr-TR" sz="1100" b="0" i="1" dirty="0" err="1">
                <a:solidFill>
                  <a:schemeClr val="bg1"/>
                </a:solidFill>
                <a:effectLst/>
              </a:rPr>
              <a:t>Card</a:t>
            </a:r>
            <a:r>
              <a:rPr lang="tr-TR" sz="1100" b="0" i="1" dirty="0">
                <a:solidFill>
                  <a:schemeClr val="bg1"/>
                </a:solidFill>
                <a:effectLst/>
              </a:rPr>
              <a:t> Fail </a:t>
            </a:r>
            <a:r>
              <a:rPr lang="tr-TR" sz="1100" b="0" i="1" dirty="0" err="1">
                <a:solidFill>
                  <a:schemeClr val="bg1"/>
                </a:solidFill>
                <a:effectLst/>
              </a:rPr>
              <a:t>Rev</a:t>
            </a:r>
            <a:r>
              <a:rPr lang="tr-TR" sz="1100" b="0" i="1" dirty="0">
                <a:solidFill>
                  <a:schemeClr val="bg1"/>
                </a:solidFill>
                <a:effectLst/>
              </a:rPr>
              <a:t>. 2022 </a:t>
            </a:r>
            <a:r>
              <a:rPr lang="tr-TR" sz="1100" b="0" i="1" dirty="0" err="1">
                <a:solidFill>
                  <a:schemeClr val="bg1"/>
                </a:solidFill>
                <a:effectLst/>
              </a:rPr>
              <a:t>Jun</a:t>
            </a:r>
            <a:r>
              <a:rPr lang="tr-TR" sz="1100" b="0" i="1" dirty="0">
                <a:solidFill>
                  <a:schemeClr val="bg1"/>
                </a:solidFill>
                <a:effectLst/>
              </a:rPr>
              <a:t> 24;8:e22. </a:t>
            </a:r>
            <a:endParaRPr lang="tr-TR" sz="1100" i="1" dirty="0">
              <a:solidFill>
                <a:schemeClr val="bg1"/>
              </a:solidFill>
              <a:sym typeface="Helvetica"/>
            </a:endParaRPr>
          </a:p>
        </p:txBody>
      </p:sp>
    </p:spTree>
    <p:extLst>
      <p:ext uri="{BB962C8B-B14F-4D97-AF65-F5344CB8AC3E}">
        <p14:creationId xmlns:p14="http://schemas.microsoft.com/office/powerpoint/2010/main" val="915845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r>
              <a:rPr lang="tr-TR" dirty="0">
                <a:solidFill>
                  <a:srgbClr val="000000"/>
                </a:solidFill>
                <a:sym typeface="Helvetica"/>
              </a:rPr>
              <a:t>1</a:t>
            </a: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1) Diagnosis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of</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HF</a:t>
            </a:r>
          </a:p>
        </p:txBody>
      </p:sp>
      <p:pic>
        <p:nvPicPr>
          <p:cNvPr id="3" name="Resim 2">
            <a:extLst>
              <a:ext uri="{FF2B5EF4-FFF2-40B4-BE49-F238E27FC236}">
                <a16:creationId xmlns:a16="http://schemas.microsoft.com/office/drawing/2014/main" id="{AAB56E08-4E28-3617-955F-4317AD110236}"/>
              </a:ext>
            </a:extLst>
          </p:cNvPr>
          <p:cNvPicPr>
            <a:picLocks noChangeAspect="1"/>
          </p:cNvPicPr>
          <p:nvPr/>
        </p:nvPicPr>
        <p:blipFill>
          <a:blip r:embed="rId5"/>
          <a:stretch>
            <a:fillRect/>
          </a:stretch>
        </p:blipFill>
        <p:spPr>
          <a:xfrm>
            <a:off x="4553417" y="1648715"/>
            <a:ext cx="6940137" cy="3350309"/>
          </a:xfrm>
          <a:prstGeom prst="rect">
            <a:avLst/>
          </a:prstGeom>
        </p:spPr>
      </p:pic>
      <p:sp>
        <p:nvSpPr>
          <p:cNvPr id="4" name="Metin Yer Tutucusu 4">
            <a:extLst>
              <a:ext uri="{FF2B5EF4-FFF2-40B4-BE49-F238E27FC236}">
                <a16:creationId xmlns:a16="http://schemas.microsoft.com/office/drawing/2014/main" id="{8900EA2D-4171-33B6-D7EF-A481C65149A7}"/>
              </a:ext>
            </a:extLst>
          </p:cNvPr>
          <p:cNvSpPr txBox="1">
            <a:spLocks/>
          </p:cNvSpPr>
          <p:nvPr/>
        </p:nvSpPr>
        <p:spPr>
          <a:xfrm>
            <a:off x="698446" y="757928"/>
            <a:ext cx="3767455" cy="5131884"/>
          </a:xfrm>
          <a:prstGeom prst="rect">
            <a:avLst/>
          </a:prstGeom>
        </p:spPr>
        <p:txBody>
          <a:bodyPr vert="horz" lIns="91440" tIns="45720" rIns="91440" bIns="45720" rtlCol="0" anchor="ctr">
            <a:noAutofit/>
          </a:bodyP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lnSpc>
                <a:spcPct val="150000"/>
              </a:lnSpc>
              <a:buFont typeface="Wingdings" pitchFamily="2" charset="2"/>
              <a:buChar char="Ø"/>
            </a:pPr>
            <a:r>
              <a:rPr lang="tr-TR" sz="2000" dirty="0">
                <a:solidFill>
                  <a:schemeClr val="tx1"/>
                </a:solidFill>
              </a:rPr>
              <a:t>A</a:t>
            </a:r>
            <a:r>
              <a:rPr lang="en-US" sz="2000" dirty="0" err="1">
                <a:solidFill>
                  <a:schemeClr val="tx1"/>
                </a:solidFill>
              </a:rPr>
              <a:t>ccurate</a:t>
            </a:r>
            <a:r>
              <a:rPr lang="en-US" sz="2000" dirty="0">
                <a:solidFill>
                  <a:schemeClr val="tx1"/>
                </a:solidFill>
              </a:rPr>
              <a:t> estimation of LVEF remains the cornerstone of </a:t>
            </a:r>
            <a:r>
              <a:rPr lang="en-US" sz="2000" dirty="0" err="1">
                <a:solidFill>
                  <a:schemeClr val="tx1"/>
                </a:solidFill>
              </a:rPr>
              <a:t>HFrEF</a:t>
            </a:r>
            <a:r>
              <a:rPr lang="en-US" sz="2000" dirty="0">
                <a:solidFill>
                  <a:schemeClr val="tx1"/>
                </a:solidFill>
              </a:rPr>
              <a:t> diagnosis</a:t>
            </a:r>
            <a:endParaRPr lang="tr-TR" sz="2000" dirty="0">
              <a:solidFill>
                <a:schemeClr val="tx1"/>
              </a:solidFill>
            </a:endParaRPr>
          </a:p>
          <a:p>
            <a:pPr marL="342900" indent="-342900" algn="l">
              <a:lnSpc>
                <a:spcPct val="150000"/>
              </a:lnSpc>
              <a:buFont typeface="Wingdings" pitchFamily="2" charset="2"/>
              <a:buChar char="Ø"/>
            </a:pPr>
            <a:r>
              <a:rPr lang="en-US" sz="2000" dirty="0">
                <a:solidFill>
                  <a:schemeClr val="tx1"/>
                </a:solidFill>
              </a:rPr>
              <a:t>2D TTE remains the initial modality </a:t>
            </a:r>
            <a:r>
              <a:rPr lang="tr-TR" sz="2000" dirty="0">
                <a:solidFill>
                  <a:schemeClr val="tx1"/>
                </a:solidFill>
              </a:rPr>
              <a:t>r</a:t>
            </a:r>
            <a:r>
              <a:rPr lang="en-US" sz="2000" dirty="0" err="1">
                <a:solidFill>
                  <a:schemeClr val="tx1"/>
                </a:solidFill>
              </a:rPr>
              <a:t>ecommended</a:t>
            </a:r>
            <a:r>
              <a:rPr lang="en-US" sz="2000" dirty="0">
                <a:solidFill>
                  <a:schemeClr val="tx1"/>
                </a:solidFill>
              </a:rPr>
              <a:t> for the assessment of LVEF.</a:t>
            </a:r>
            <a:endParaRPr lang="tr-TR" sz="2000" dirty="0">
              <a:solidFill>
                <a:schemeClr val="tx1"/>
              </a:solidFill>
            </a:endParaRPr>
          </a:p>
          <a:p>
            <a:pPr marL="342900" indent="-342900" algn="l">
              <a:lnSpc>
                <a:spcPct val="150000"/>
              </a:lnSpc>
              <a:buFont typeface="Wingdings" pitchFamily="2" charset="2"/>
              <a:buChar char="Ø"/>
            </a:pPr>
            <a:r>
              <a:rPr lang="en-US" sz="2000" dirty="0">
                <a:solidFill>
                  <a:schemeClr val="tx1"/>
                </a:solidFill>
              </a:rPr>
              <a:t>Advanced imaging techniques,</a:t>
            </a:r>
          </a:p>
          <a:p>
            <a:pPr marL="800100" lvl="1" indent="-342900">
              <a:lnSpc>
                <a:spcPct val="150000"/>
              </a:lnSpc>
              <a:buFont typeface="Arial" panose="020B0604020202020204" pitchFamily="34" charset="0"/>
              <a:buChar char="•"/>
            </a:pPr>
            <a:r>
              <a:rPr lang="en-US" dirty="0">
                <a:solidFill>
                  <a:schemeClr val="tx1"/>
                </a:solidFill>
              </a:rPr>
              <a:t>3D echocardiography</a:t>
            </a:r>
          </a:p>
          <a:p>
            <a:pPr marL="800100" lvl="1" indent="-342900">
              <a:lnSpc>
                <a:spcPct val="150000"/>
              </a:lnSpc>
              <a:buFont typeface="Arial" panose="020B0604020202020204" pitchFamily="34" charset="0"/>
              <a:buChar char="•"/>
            </a:pPr>
            <a:r>
              <a:rPr lang="en-US" dirty="0"/>
              <a:t>S</a:t>
            </a:r>
            <a:r>
              <a:rPr lang="en-US" dirty="0">
                <a:solidFill>
                  <a:schemeClr val="tx1"/>
                </a:solidFill>
              </a:rPr>
              <a:t>peckle tracking</a:t>
            </a:r>
            <a:endParaRPr lang="tr-TR" dirty="0">
              <a:solidFill>
                <a:schemeClr val="tx1"/>
              </a:solidFill>
            </a:endParaRPr>
          </a:p>
          <a:p>
            <a:pPr marL="800100" lvl="1" indent="-342900">
              <a:lnSpc>
                <a:spcPct val="150000"/>
              </a:lnSpc>
              <a:buFont typeface="Arial" panose="020B0604020202020204" pitchFamily="34" charset="0"/>
              <a:buChar char="•"/>
            </a:pPr>
            <a:r>
              <a:rPr lang="en-US" dirty="0"/>
              <a:t>C</a:t>
            </a:r>
            <a:r>
              <a:rPr lang="en-US" dirty="0">
                <a:solidFill>
                  <a:schemeClr val="tx1"/>
                </a:solidFill>
              </a:rPr>
              <a:t>ardiac MRI (CMR)</a:t>
            </a:r>
            <a:endParaRPr lang="tr-TR" dirty="0"/>
          </a:p>
          <a:p>
            <a:pPr marL="800100" lvl="1" indent="-342900">
              <a:lnSpc>
                <a:spcPct val="150000"/>
              </a:lnSpc>
              <a:buFont typeface="Arial" panose="020B0604020202020204" pitchFamily="34" charset="0"/>
              <a:buChar char="•"/>
            </a:pPr>
            <a:r>
              <a:rPr lang="en-US" dirty="0"/>
              <a:t>N</a:t>
            </a:r>
            <a:r>
              <a:rPr lang="en-US" dirty="0">
                <a:solidFill>
                  <a:schemeClr val="tx1"/>
                </a:solidFill>
              </a:rPr>
              <a:t>uclear imaging techniques. </a:t>
            </a:r>
            <a:endParaRPr lang="tr-TR" dirty="0">
              <a:solidFill>
                <a:schemeClr val="tx1"/>
              </a:solidFill>
            </a:endParaRPr>
          </a:p>
        </p:txBody>
      </p:sp>
      <p:sp>
        <p:nvSpPr>
          <p:cNvPr id="8" name="Metin kutusu 7">
            <a:extLst>
              <a:ext uri="{FF2B5EF4-FFF2-40B4-BE49-F238E27FC236}">
                <a16:creationId xmlns:a16="http://schemas.microsoft.com/office/drawing/2014/main" id="{3E6AFCE9-109B-3A1D-1D77-54C7057FB4AC}"/>
              </a:ext>
            </a:extLst>
          </p:cNvPr>
          <p:cNvSpPr txBox="1"/>
          <p:nvPr/>
        </p:nvSpPr>
        <p:spPr>
          <a:xfrm>
            <a:off x="3040900" y="6399032"/>
            <a:ext cx="8330413" cy="261610"/>
          </a:xfrm>
          <a:prstGeom prst="rect">
            <a:avLst/>
          </a:prstGeom>
          <a:noFill/>
        </p:spPr>
        <p:txBody>
          <a:bodyPr wrap="square">
            <a:spAutoFit/>
          </a:bodyPr>
          <a:lstStyle/>
          <a:p>
            <a:pPr algn="r" hangingPunct="0"/>
            <a:r>
              <a:rPr lang="tr-TR" sz="1100" b="0" i="1" dirty="0" err="1">
                <a:solidFill>
                  <a:schemeClr val="bg1"/>
                </a:solidFill>
                <a:effectLst/>
              </a:rPr>
              <a:t>Gosling</a:t>
            </a:r>
            <a:r>
              <a:rPr lang="tr-TR" sz="1100" b="0" i="1" dirty="0">
                <a:solidFill>
                  <a:schemeClr val="bg1"/>
                </a:solidFill>
                <a:effectLst/>
              </a:rPr>
              <a:t> RC, Al-</a:t>
            </a:r>
            <a:r>
              <a:rPr lang="tr-TR" sz="1100" b="0" i="1" dirty="0" err="1">
                <a:solidFill>
                  <a:schemeClr val="bg1"/>
                </a:solidFill>
                <a:effectLst/>
              </a:rPr>
              <a:t>Mohammad</a:t>
            </a:r>
            <a:r>
              <a:rPr lang="tr-TR" sz="1100" b="0" i="1" dirty="0">
                <a:solidFill>
                  <a:schemeClr val="bg1"/>
                </a:solidFill>
                <a:effectLst/>
              </a:rPr>
              <a:t> A. </a:t>
            </a:r>
            <a:r>
              <a:rPr lang="tr-TR" sz="1100" b="0" i="1" dirty="0" err="1">
                <a:solidFill>
                  <a:schemeClr val="bg1"/>
                </a:solidFill>
                <a:effectLst/>
              </a:rPr>
              <a:t>The</a:t>
            </a:r>
            <a:r>
              <a:rPr lang="tr-TR" sz="1100" b="0" i="1" dirty="0">
                <a:solidFill>
                  <a:schemeClr val="bg1"/>
                </a:solidFill>
                <a:effectLst/>
              </a:rPr>
              <a:t> Role of </a:t>
            </a:r>
            <a:r>
              <a:rPr lang="tr-TR" sz="1100" b="0" i="1" dirty="0" err="1">
                <a:solidFill>
                  <a:schemeClr val="bg1"/>
                </a:solidFill>
                <a:effectLst/>
              </a:rPr>
              <a:t>Cardiac</a:t>
            </a:r>
            <a:r>
              <a:rPr lang="tr-TR" sz="1100" b="0" i="1" dirty="0">
                <a:solidFill>
                  <a:schemeClr val="bg1"/>
                </a:solidFill>
                <a:effectLst/>
              </a:rPr>
              <a:t> </a:t>
            </a:r>
            <a:r>
              <a:rPr lang="tr-TR" sz="1100" b="0" i="1" dirty="0" err="1">
                <a:solidFill>
                  <a:schemeClr val="bg1"/>
                </a:solidFill>
                <a:effectLst/>
              </a:rPr>
              <a:t>Imaging</a:t>
            </a:r>
            <a:r>
              <a:rPr lang="tr-TR" sz="1100" b="0" i="1" dirty="0">
                <a:solidFill>
                  <a:schemeClr val="bg1"/>
                </a:solidFill>
                <a:effectLst/>
              </a:rPr>
              <a:t> in </a:t>
            </a:r>
            <a:r>
              <a:rPr lang="tr-TR" sz="1100" b="0" i="1" dirty="0" err="1">
                <a:solidFill>
                  <a:schemeClr val="bg1"/>
                </a:solidFill>
                <a:effectLst/>
              </a:rPr>
              <a:t>Heart</a:t>
            </a:r>
            <a:r>
              <a:rPr lang="tr-TR" sz="1100" b="0" i="1" dirty="0">
                <a:solidFill>
                  <a:schemeClr val="bg1"/>
                </a:solidFill>
                <a:effectLst/>
              </a:rPr>
              <a:t> </a:t>
            </a:r>
            <a:r>
              <a:rPr lang="tr-TR" sz="1100" b="0" i="1" dirty="0" err="1">
                <a:solidFill>
                  <a:schemeClr val="bg1"/>
                </a:solidFill>
                <a:effectLst/>
              </a:rPr>
              <a:t>Failure</a:t>
            </a:r>
            <a:r>
              <a:rPr lang="tr-TR" sz="1100" b="0" i="1" dirty="0">
                <a:solidFill>
                  <a:schemeClr val="bg1"/>
                </a:solidFill>
                <a:effectLst/>
              </a:rPr>
              <a:t> </a:t>
            </a:r>
            <a:r>
              <a:rPr lang="tr-TR" sz="1100" b="0" i="1" dirty="0" err="1">
                <a:solidFill>
                  <a:schemeClr val="bg1"/>
                </a:solidFill>
                <a:effectLst/>
              </a:rPr>
              <a:t>with</a:t>
            </a:r>
            <a:r>
              <a:rPr lang="tr-TR" sz="1100" b="0" i="1" dirty="0">
                <a:solidFill>
                  <a:schemeClr val="bg1"/>
                </a:solidFill>
                <a:effectLst/>
              </a:rPr>
              <a:t> </a:t>
            </a:r>
            <a:r>
              <a:rPr lang="tr-TR" sz="1100" b="0" i="1" dirty="0" err="1">
                <a:solidFill>
                  <a:schemeClr val="bg1"/>
                </a:solidFill>
                <a:effectLst/>
              </a:rPr>
              <a:t>Reduced</a:t>
            </a:r>
            <a:r>
              <a:rPr lang="tr-TR" sz="1100" b="0" i="1" dirty="0">
                <a:solidFill>
                  <a:schemeClr val="bg1"/>
                </a:solidFill>
                <a:effectLst/>
              </a:rPr>
              <a:t> </a:t>
            </a:r>
            <a:r>
              <a:rPr lang="tr-TR" sz="1100" b="0" i="1" dirty="0" err="1">
                <a:solidFill>
                  <a:schemeClr val="bg1"/>
                </a:solidFill>
                <a:effectLst/>
              </a:rPr>
              <a:t>Ejection</a:t>
            </a:r>
            <a:r>
              <a:rPr lang="tr-TR" sz="1100" b="0" i="1" dirty="0">
                <a:solidFill>
                  <a:schemeClr val="bg1"/>
                </a:solidFill>
                <a:effectLst/>
              </a:rPr>
              <a:t> </a:t>
            </a:r>
            <a:r>
              <a:rPr lang="tr-TR" sz="1100" b="0" i="1" dirty="0" err="1">
                <a:solidFill>
                  <a:schemeClr val="bg1"/>
                </a:solidFill>
                <a:effectLst/>
              </a:rPr>
              <a:t>Fraction</a:t>
            </a:r>
            <a:r>
              <a:rPr lang="tr-TR" sz="1100" b="0" i="1" dirty="0">
                <a:solidFill>
                  <a:schemeClr val="bg1"/>
                </a:solidFill>
                <a:effectLst/>
              </a:rPr>
              <a:t>. </a:t>
            </a:r>
            <a:r>
              <a:rPr lang="tr-TR" sz="1100" b="0" i="1" dirty="0" err="1">
                <a:solidFill>
                  <a:schemeClr val="bg1"/>
                </a:solidFill>
                <a:effectLst/>
              </a:rPr>
              <a:t>Card</a:t>
            </a:r>
            <a:r>
              <a:rPr lang="tr-TR" sz="1100" b="0" i="1" dirty="0">
                <a:solidFill>
                  <a:schemeClr val="bg1"/>
                </a:solidFill>
                <a:effectLst/>
              </a:rPr>
              <a:t> Fail </a:t>
            </a:r>
            <a:r>
              <a:rPr lang="tr-TR" sz="1100" b="0" i="1" dirty="0" err="1">
                <a:solidFill>
                  <a:schemeClr val="bg1"/>
                </a:solidFill>
                <a:effectLst/>
              </a:rPr>
              <a:t>Rev</a:t>
            </a:r>
            <a:r>
              <a:rPr lang="tr-TR" sz="1100" b="0" i="1" dirty="0">
                <a:solidFill>
                  <a:schemeClr val="bg1"/>
                </a:solidFill>
                <a:effectLst/>
              </a:rPr>
              <a:t>. 2022 </a:t>
            </a:r>
            <a:r>
              <a:rPr lang="tr-TR" sz="1100" b="0" i="1" dirty="0" err="1">
                <a:solidFill>
                  <a:schemeClr val="bg1"/>
                </a:solidFill>
                <a:effectLst/>
              </a:rPr>
              <a:t>Jun</a:t>
            </a:r>
            <a:r>
              <a:rPr lang="tr-TR" sz="1100" b="0" i="1" dirty="0">
                <a:solidFill>
                  <a:schemeClr val="bg1"/>
                </a:solidFill>
                <a:effectLst/>
              </a:rPr>
              <a:t> 24;8:e22. </a:t>
            </a:r>
            <a:endParaRPr lang="tr-TR" sz="1100" i="1" dirty="0">
              <a:solidFill>
                <a:schemeClr val="bg1"/>
              </a:solidFill>
              <a:sym typeface="Helvetica"/>
            </a:endParaRPr>
          </a:p>
        </p:txBody>
      </p:sp>
    </p:spTree>
    <p:extLst>
      <p:ext uri="{BB962C8B-B14F-4D97-AF65-F5344CB8AC3E}">
        <p14:creationId xmlns:p14="http://schemas.microsoft.com/office/powerpoint/2010/main" val="2635518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3" name="Titel 1">
            <a:extLst>
              <a:ext uri="{FF2B5EF4-FFF2-40B4-BE49-F238E27FC236}">
                <a16:creationId xmlns:a16="http://schemas.microsoft.com/office/drawing/2014/main" id="{ABEA6B55-DFE1-F5C7-D2C8-9C38AD251850}"/>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2) Assessment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of</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aetiology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4" name="Resim 3">
            <a:extLst>
              <a:ext uri="{FF2B5EF4-FFF2-40B4-BE49-F238E27FC236}">
                <a16:creationId xmlns:a16="http://schemas.microsoft.com/office/drawing/2014/main" id="{8E2AFB81-29B7-4B11-02E1-6C0F9BE12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5666" y="1784753"/>
            <a:ext cx="6385647" cy="2913702"/>
          </a:xfrm>
          <a:prstGeom prst="rect">
            <a:avLst/>
          </a:prstGeom>
        </p:spPr>
      </p:pic>
      <p:sp>
        <p:nvSpPr>
          <p:cNvPr id="8" name="Metin Yer Tutucusu 5">
            <a:extLst>
              <a:ext uri="{FF2B5EF4-FFF2-40B4-BE49-F238E27FC236}">
                <a16:creationId xmlns:a16="http://schemas.microsoft.com/office/drawing/2014/main" id="{72E4D341-D849-1A6E-D62C-5EF2E8C4018D}"/>
              </a:ext>
            </a:extLst>
          </p:cNvPr>
          <p:cNvSpPr txBox="1">
            <a:spLocks/>
          </p:cNvSpPr>
          <p:nvPr/>
        </p:nvSpPr>
        <p:spPr>
          <a:xfrm>
            <a:off x="763196" y="1231269"/>
            <a:ext cx="3932237" cy="4020671"/>
          </a:xfrm>
          <a:prstGeom prst="rect">
            <a:avLst/>
          </a:prstGeom>
        </p:spPr>
        <p:txBody>
          <a:bodyPr vert="horz" lIns="91440" tIns="45720" rIns="91440" bIns="45720" rtlCol="0" anchor="ctr">
            <a:noAutofit/>
          </a:bodyP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lnSpc>
                <a:spcPct val="150000"/>
              </a:lnSpc>
              <a:buFont typeface="Wingdings" pitchFamily="2" charset="2"/>
              <a:buChar char="Ø"/>
            </a:pPr>
            <a:r>
              <a:rPr lang="en-US" sz="3200" dirty="0">
                <a:solidFill>
                  <a:schemeClr val="tx1"/>
                </a:solidFill>
              </a:rPr>
              <a:t>TTE assessment</a:t>
            </a:r>
            <a:r>
              <a:rPr lang="tr-TR" sz="3200" dirty="0">
                <a:solidFill>
                  <a:schemeClr val="tx1"/>
                </a:solidFill>
              </a:rPr>
              <a:t> </a:t>
            </a:r>
          </a:p>
          <a:p>
            <a:pPr marL="914400" lvl="1" indent="-457200">
              <a:lnSpc>
                <a:spcPct val="150000"/>
              </a:lnSpc>
              <a:buFont typeface="Arial" panose="020B0604020202020204" pitchFamily="34" charset="0"/>
              <a:buChar char="•"/>
            </a:pPr>
            <a:r>
              <a:rPr lang="tr-TR" sz="2800" dirty="0" err="1">
                <a:solidFill>
                  <a:schemeClr val="tx1"/>
                </a:solidFill>
              </a:rPr>
              <a:t>Valvular</a:t>
            </a:r>
            <a:r>
              <a:rPr lang="tr-TR" sz="2800" dirty="0"/>
              <a:t> </a:t>
            </a:r>
            <a:r>
              <a:rPr lang="tr-TR" sz="2800" dirty="0" err="1"/>
              <a:t>disease</a:t>
            </a:r>
            <a:endParaRPr lang="tr-TR" sz="2800" dirty="0">
              <a:solidFill>
                <a:schemeClr val="tx1"/>
              </a:solidFill>
            </a:endParaRPr>
          </a:p>
          <a:p>
            <a:pPr marL="914400" lvl="1" indent="-457200">
              <a:lnSpc>
                <a:spcPct val="150000"/>
              </a:lnSpc>
              <a:buFont typeface="Arial" panose="020B0604020202020204" pitchFamily="34" charset="0"/>
              <a:buChar char="•"/>
            </a:pPr>
            <a:r>
              <a:rPr lang="tr-TR" sz="2800" dirty="0">
                <a:solidFill>
                  <a:schemeClr val="tx1"/>
                </a:solidFill>
              </a:rPr>
              <a:t>RWMA</a:t>
            </a:r>
          </a:p>
          <a:p>
            <a:pPr marL="914400" lvl="1" indent="-457200">
              <a:lnSpc>
                <a:spcPct val="150000"/>
              </a:lnSpc>
              <a:buFont typeface="Arial" panose="020B0604020202020204" pitchFamily="34" charset="0"/>
              <a:buChar char="•"/>
            </a:pPr>
            <a:r>
              <a:rPr lang="tr-TR" sz="2800" dirty="0">
                <a:solidFill>
                  <a:schemeClr val="tx1"/>
                </a:solidFill>
              </a:rPr>
              <a:t>LVH </a:t>
            </a:r>
          </a:p>
          <a:p>
            <a:pPr marL="342900" indent="-342900" algn="l">
              <a:lnSpc>
                <a:spcPct val="150000"/>
              </a:lnSpc>
              <a:buFont typeface="Wingdings" pitchFamily="2" charset="2"/>
              <a:buChar char="Ø"/>
            </a:pPr>
            <a:r>
              <a:rPr lang="en-US" sz="3200" dirty="0">
                <a:solidFill>
                  <a:schemeClr val="tx1"/>
                </a:solidFill>
              </a:rPr>
              <a:t>CMR with tissue characterization</a:t>
            </a:r>
            <a:endParaRPr lang="tr-TR" sz="3200" dirty="0">
              <a:solidFill>
                <a:schemeClr val="tx1"/>
              </a:solidFill>
            </a:endParaRPr>
          </a:p>
        </p:txBody>
      </p:sp>
      <p:sp>
        <p:nvSpPr>
          <p:cNvPr id="9" name="Metin kutusu 8">
            <a:extLst>
              <a:ext uri="{FF2B5EF4-FFF2-40B4-BE49-F238E27FC236}">
                <a16:creationId xmlns:a16="http://schemas.microsoft.com/office/drawing/2014/main" id="{49AD8F29-7A71-EAC4-DEFE-B1A6ACA83CAA}"/>
              </a:ext>
            </a:extLst>
          </p:cNvPr>
          <p:cNvSpPr txBox="1"/>
          <p:nvPr/>
        </p:nvSpPr>
        <p:spPr>
          <a:xfrm>
            <a:off x="4896464" y="6331164"/>
            <a:ext cx="6474849" cy="430887"/>
          </a:xfrm>
          <a:prstGeom prst="rect">
            <a:avLst/>
          </a:prstGeom>
          <a:noFill/>
        </p:spPr>
        <p:txBody>
          <a:bodyPr wrap="none" rtlCol="0">
            <a:spAutoFit/>
          </a:bodyPr>
          <a:lstStyle/>
          <a:p>
            <a:r>
              <a:rPr lang="tr-TR" sz="1100" b="0" i="1" u="none" strike="noStrike" dirty="0" err="1">
                <a:solidFill>
                  <a:schemeClr val="bg1"/>
                </a:solidFill>
                <a:effectLst/>
              </a:rPr>
              <a:t>Peterzan</a:t>
            </a:r>
            <a:r>
              <a:rPr lang="tr-TR" sz="1100" b="0" i="1" u="none" strike="noStrike" dirty="0">
                <a:solidFill>
                  <a:schemeClr val="bg1"/>
                </a:solidFill>
                <a:effectLst/>
              </a:rPr>
              <a:t> MA, </a:t>
            </a:r>
            <a:r>
              <a:rPr lang="tr-TR" sz="1100" b="0" i="1" u="none" strike="noStrike" dirty="0" err="1">
                <a:solidFill>
                  <a:schemeClr val="bg1"/>
                </a:solidFill>
                <a:effectLst/>
              </a:rPr>
              <a:t>Rider</a:t>
            </a:r>
            <a:r>
              <a:rPr lang="tr-TR" sz="1100" b="0" i="1" u="none" strike="noStrike" dirty="0">
                <a:solidFill>
                  <a:schemeClr val="bg1"/>
                </a:solidFill>
                <a:effectLst/>
              </a:rPr>
              <a:t> OJ, </a:t>
            </a:r>
            <a:r>
              <a:rPr lang="tr-TR" sz="1100" b="0" i="1" u="none" strike="noStrike" dirty="0" err="1">
                <a:solidFill>
                  <a:schemeClr val="bg1"/>
                </a:solidFill>
                <a:effectLst/>
              </a:rPr>
              <a:t>Anderson</a:t>
            </a:r>
            <a:r>
              <a:rPr lang="tr-TR" sz="1100" b="0" i="1" u="none" strike="noStrike" dirty="0">
                <a:solidFill>
                  <a:schemeClr val="bg1"/>
                </a:solidFill>
                <a:effectLst/>
              </a:rPr>
              <a:t> LJ. </a:t>
            </a:r>
            <a:r>
              <a:rPr lang="tr-TR" sz="1100" b="0" i="1" u="none" strike="noStrike" dirty="0" err="1">
                <a:solidFill>
                  <a:schemeClr val="bg1"/>
                </a:solidFill>
                <a:effectLst/>
              </a:rPr>
              <a:t>The</a:t>
            </a:r>
            <a:r>
              <a:rPr lang="tr-TR" sz="1100" b="0" i="1" u="none" strike="noStrike" dirty="0">
                <a:solidFill>
                  <a:schemeClr val="bg1"/>
                </a:solidFill>
                <a:effectLst/>
              </a:rPr>
              <a:t> Role of </a:t>
            </a:r>
            <a:r>
              <a:rPr lang="tr-TR" sz="1100" b="0" i="1" u="none" strike="noStrike" dirty="0" err="1">
                <a:solidFill>
                  <a:schemeClr val="bg1"/>
                </a:solidFill>
                <a:effectLst/>
              </a:rPr>
              <a:t>Cardiovascular</a:t>
            </a:r>
            <a:r>
              <a:rPr lang="tr-TR" sz="1100" b="0" i="1" u="none" strike="noStrike" dirty="0">
                <a:solidFill>
                  <a:schemeClr val="bg1"/>
                </a:solidFill>
                <a:effectLst/>
              </a:rPr>
              <a:t> </a:t>
            </a:r>
            <a:r>
              <a:rPr lang="tr-TR" sz="1100" b="0" i="1" u="none" strike="noStrike" dirty="0" err="1">
                <a:solidFill>
                  <a:schemeClr val="bg1"/>
                </a:solidFill>
                <a:effectLst/>
              </a:rPr>
              <a:t>Magnetic</a:t>
            </a:r>
            <a:r>
              <a:rPr lang="tr-TR" sz="1100" b="0" i="1" u="none" strike="noStrike" dirty="0">
                <a:solidFill>
                  <a:schemeClr val="bg1"/>
                </a:solidFill>
                <a:effectLst/>
              </a:rPr>
              <a:t> </a:t>
            </a:r>
            <a:r>
              <a:rPr lang="tr-TR" sz="1100" b="0" i="1" u="none" strike="noStrike" dirty="0" err="1">
                <a:solidFill>
                  <a:schemeClr val="bg1"/>
                </a:solidFill>
                <a:effectLst/>
              </a:rPr>
              <a:t>Resonance</a:t>
            </a:r>
            <a:r>
              <a:rPr lang="tr-TR" sz="1100" b="0" i="1" u="none" strike="noStrike" dirty="0">
                <a:solidFill>
                  <a:schemeClr val="bg1"/>
                </a:solidFill>
                <a:effectLst/>
              </a:rPr>
              <a:t> </a:t>
            </a:r>
            <a:r>
              <a:rPr lang="tr-TR" sz="1100" b="0" i="1" u="none" strike="noStrike" dirty="0" err="1">
                <a:solidFill>
                  <a:schemeClr val="bg1"/>
                </a:solidFill>
                <a:effectLst/>
              </a:rPr>
              <a:t>Imaging</a:t>
            </a:r>
            <a:r>
              <a:rPr lang="tr-TR" sz="1100" b="0" i="1" u="none" strike="noStrike" dirty="0">
                <a:solidFill>
                  <a:schemeClr val="bg1"/>
                </a:solidFill>
                <a:effectLst/>
              </a:rPr>
              <a:t> in </a:t>
            </a:r>
            <a:r>
              <a:rPr lang="tr-TR" sz="1100" b="0" i="1" u="none" strike="noStrike" dirty="0" err="1">
                <a:solidFill>
                  <a:schemeClr val="bg1"/>
                </a:solidFill>
                <a:effectLst/>
              </a:rPr>
              <a:t>Heart</a:t>
            </a:r>
            <a:r>
              <a:rPr lang="tr-TR" sz="1100" b="0" i="1" u="none" strike="noStrike" dirty="0">
                <a:solidFill>
                  <a:schemeClr val="bg1"/>
                </a:solidFill>
                <a:effectLst/>
              </a:rPr>
              <a:t> </a:t>
            </a:r>
            <a:r>
              <a:rPr lang="tr-TR" sz="1100" b="0" i="1" u="none" strike="noStrike" dirty="0" err="1">
                <a:solidFill>
                  <a:schemeClr val="bg1"/>
                </a:solidFill>
                <a:effectLst/>
              </a:rPr>
              <a:t>Failure</a:t>
            </a:r>
            <a:r>
              <a:rPr lang="tr-TR" sz="1100" b="0" i="1" u="none" strike="noStrike" dirty="0">
                <a:solidFill>
                  <a:schemeClr val="bg1"/>
                </a:solidFill>
                <a:effectLst/>
              </a:rPr>
              <a:t>. </a:t>
            </a:r>
          </a:p>
          <a:p>
            <a:r>
              <a:rPr lang="tr-TR" sz="1100" b="0" i="1" u="none" strike="noStrike" dirty="0" err="1">
                <a:solidFill>
                  <a:schemeClr val="bg1"/>
                </a:solidFill>
                <a:effectLst/>
              </a:rPr>
              <a:t>Card</a:t>
            </a:r>
            <a:r>
              <a:rPr lang="tr-TR" sz="1100" b="0" i="1" u="none" strike="noStrike" dirty="0">
                <a:solidFill>
                  <a:schemeClr val="bg1"/>
                </a:solidFill>
                <a:effectLst/>
              </a:rPr>
              <a:t> Fail </a:t>
            </a:r>
            <a:r>
              <a:rPr lang="tr-TR" sz="1100" b="0" i="1" u="none" strike="noStrike" dirty="0" err="1">
                <a:solidFill>
                  <a:schemeClr val="bg1"/>
                </a:solidFill>
                <a:effectLst/>
              </a:rPr>
              <a:t>Rev</a:t>
            </a:r>
            <a:r>
              <a:rPr lang="tr-TR" sz="1100" b="0" i="1" u="none" strike="noStrike" dirty="0">
                <a:solidFill>
                  <a:schemeClr val="bg1"/>
                </a:solidFill>
                <a:effectLst/>
              </a:rPr>
              <a:t>. 2016 Nov;2(2):115-122.  </a:t>
            </a:r>
            <a:r>
              <a:rPr lang="tr-TR" sz="1100" b="0" i="1" u="none" strike="noStrike" dirty="0" err="1">
                <a:solidFill>
                  <a:schemeClr val="bg1"/>
                </a:solidFill>
                <a:effectLst/>
              </a:rPr>
              <a:t>doi</a:t>
            </a:r>
            <a:r>
              <a:rPr lang="tr-TR" sz="1100" b="0" i="1" u="none" strike="noStrike" dirty="0">
                <a:solidFill>
                  <a:schemeClr val="bg1"/>
                </a:solidFill>
                <a:effectLst/>
              </a:rPr>
              <a:t>: 10.15420/cfr.2016.2.2.115.</a:t>
            </a:r>
            <a:endParaRPr lang="tr-TR" sz="1100" i="1" dirty="0">
              <a:solidFill>
                <a:schemeClr val="bg1"/>
              </a:solidFill>
            </a:endParaRPr>
          </a:p>
        </p:txBody>
      </p:sp>
    </p:spTree>
    <p:extLst>
      <p:ext uri="{BB962C8B-B14F-4D97-AF65-F5344CB8AC3E}">
        <p14:creationId xmlns:p14="http://schemas.microsoft.com/office/powerpoint/2010/main" val="24779441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2) Assessment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of</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aetiology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 name="Resim 1">
            <a:extLst>
              <a:ext uri="{FF2B5EF4-FFF2-40B4-BE49-F238E27FC236}">
                <a16:creationId xmlns:a16="http://schemas.microsoft.com/office/drawing/2014/main" id="{6ED7226C-F3E3-3E3A-DED7-8CAFAD55A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30" y="658928"/>
            <a:ext cx="5430070" cy="4178300"/>
          </a:xfrm>
          <a:prstGeom prst="rect">
            <a:avLst/>
          </a:prstGeom>
        </p:spPr>
      </p:pic>
      <p:pic>
        <p:nvPicPr>
          <p:cNvPr id="3" name="Resim 2">
            <a:extLst>
              <a:ext uri="{FF2B5EF4-FFF2-40B4-BE49-F238E27FC236}">
                <a16:creationId xmlns:a16="http://schemas.microsoft.com/office/drawing/2014/main" id="{40BF8D7C-4C4B-5AB2-5A68-5FC71A7C81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446" y="2293712"/>
            <a:ext cx="5344736" cy="3835400"/>
          </a:xfrm>
          <a:prstGeom prst="rect">
            <a:avLst/>
          </a:prstGeom>
        </p:spPr>
      </p:pic>
      <p:pic>
        <p:nvPicPr>
          <p:cNvPr id="4" name="Resim 3">
            <a:extLst>
              <a:ext uri="{FF2B5EF4-FFF2-40B4-BE49-F238E27FC236}">
                <a16:creationId xmlns:a16="http://schemas.microsoft.com/office/drawing/2014/main" id="{129F3085-84F7-2E89-36D8-2DD18D0CF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732812"/>
            <a:ext cx="5430070" cy="2762832"/>
          </a:xfrm>
          <a:prstGeom prst="rect">
            <a:avLst/>
          </a:prstGeom>
        </p:spPr>
      </p:pic>
      <p:sp>
        <p:nvSpPr>
          <p:cNvPr id="6" name="Dikdörtgen 5">
            <a:extLst>
              <a:ext uri="{FF2B5EF4-FFF2-40B4-BE49-F238E27FC236}">
                <a16:creationId xmlns:a16="http://schemas.microsoft.com/office/drawing/2014/main" id="{F9FBF8C4-ECCA-93D4-32D4-2F7112540148}"/>
              </a:ext>
            </a:extLst>
          </p:cNvPr>
          <p:cNvSpPr/>
          <p:nvPr/>
        </p:nvSpPr>
        <p:spPr>
          <a:xfrm>
            <a:off x="724900" y="1644488"/>
            <a:ext cx="5371099" cy="4477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9ABD58E3-D1A9-8F43-3470-96DD9F635B8B}"/>
              </a:ext>
            </a:extLst>
          </p:cNvPr>
          <p:cNvSpPr txBox="1"/>
          <p:nvPr/>
        </p:nvSpPr>
        <p:spPr>
          <a:xfrm>
            <a:off x="4896464" y="6331164"/>
            <a:ext cx="6474849" cy="430887"/>
          </a:xfrm>
          <a:prstGeom prst="rect">
            <a:avLst/>
          </a:prstGeom>
          <a:noFill/>
        </p:spPr>
        <p:txBody>
          <a:bodyPr wrap="none" rtlCol="0">
            <a:spAutoFit/>
          </a:bodyPr>
          <a:lstStyle/>
          <a:p>
            <a:r>
              <a:rPr lang="tr-TR" sz="1100" b="0" i="1" u="none" strike="noStrike" dirty="0" err="1">
                <a:solidFill>
                  <a:schemeClr val="bg1"/>
                </a:solidFill>
                <a:effectLst/>
              </a:rPr>
              <a:t>Peterzan</a:t>
            </a:r>
            <a:r>
              <a:rPr lang="tr-TR" sz="1100" b="0" i="1" u="none" strike="noStrike" dirty="0">
                <a:solidFill>
                  <a:schemeClr val="bg1"/>
                </a:solidFill>
                <a:effectLst/>
              </a:rPr>
              <a:t> MA, </a:t>
            </a:r>
            <a:r>
              <a:rPr lang="tr-TR" sz="1100" b="0" i="1" u="none" strike="noStrike" dirty="0" err="1">
                <a:solidFill>
                  <a:schemeClr val="bg1"/>
                </a:solidFill>
                <a:effectLst/>
              </a:rPr>
              <a:t>Rider</a:t>
            </a:r>
            <a:r>
              <a:rPr lang="tr-TR" sz="1100" b="0" i="1" u="none" strike="noStrike" dirty="0">
                <a:solidFill>
                  <a:schemeClr val="bg1"/>
                </a:solidFill>
                <a:effectLst/>
              </a:rPr>
              <a:t> OJ, </a:t>
            </a:r>
            <a:r>
              <a:rPr lang="tr-TR" sz="1100" b="0" i="1" u="none" strike="noStrike" dirty="0" err="1">
                <a:solidFill>
                  <a:schemeClr val="bg1"/>
                </a:solidFill>
                <a:effectLst/>
              </a:rPr>
              <a:t>Anderson</a:t>
            </a:r>
            <a:r>
              <a:rPr lang="tr-TR" sz="1100" b="0" i="1" u="none" strike="noStrike" dirty="0">
                <a:solidFill>
                  <a:schemeClr val="bg1"/>
                </a:solidFill>
                <a:effectLst/>
              </a:rPr>
              <a:t> LJ. </a:t>
            </a:r>
            <a:r>
              <a:rPr lang="tr-TR" sz="1100" b="0" i="1" u="none" strike="noStrike" dirty="0" err="1">
                <a:solidFill>
                  <a:schemeClr val="bg1"/>
                </a:solidFill>
                <a:effectLst/>
              </a:rPr>
              <a:t>The</a:t>
            </a:r>
            <a:r>
              <a:rPr lang="tr-TR" sz="1100" b="0" i="1" u="none" strike="noStrike" dirty="0">
                <a:solidFill>
                  <a:schemeClr val="bg1"/>
                </a:solidFill>
                <a:effectLst/>
              </a:rPr>
              <a:t> Role of </a:t>
            </a:r>
            <a:r>
              <a:rPr lang="tr-TR" sz="1100" b="0" i="1" u="none" strike="noStrike" dirty="0" err="1">
                <a:solidFill>
                  <a:schemeClr val="bg1"/>
                </a:solidFill>
                <a:effectLst/>
              </a:rPr>
              <a:t>Cardiovascular</a:t>
            </a:r>
            <a:r>
              <a:rPr lang="tr-TR" sz="1100" b="0" i="1" u="none" strike="noStrike" dirty="0">
                <a:solidFill>
                  <a:schemeClr val="bg1"/>
                </a:solidFill>
                <a:effectLst/>
              </a:rPr>
              <a:t> </a:t>
            </a:r>
            <a:r>
              <a:rPr lang="tr-TR" sz="1100" b="0" i="1" u="none" strike="noStrike" dirty="0" err="1">
                <a:solidFill>
                  <a:schemeClr val="bg1"/>
                </a:solidFill>
                <a:effectLst/>
              </a:rPr>
              <a:t>Magnetic</a:t>
            </a:r>
            <a:r>
              <a:rPr lang="tr-TR" sz="1100" b="0" i="1" u="none" strike="noStrike" dirty="0">
                <a:solidFill>
                  <a:schemeClr val="bg1"/>
                </a:solidFill>
                <a:effectLst/>
              </a:rPr>
              <a:t> </a:t>
            </a:r>
            <a:r>
              <a:rPr lang="tr-TR" sz="1100" b="0" i="1" u="none" strike="noStrike" dirty="0" err="1">
                <a:solidFill>
                  <a:schemeClr val="bg1"/>
                </a:solidFill>
                <a:effectLst/>
              </a:rPr>
              <a:t>Resonance</a:t>
            </a:r>
            <a:r>
              <a:rPr lang="tr-TR" sz="1100" b="0" i="1" u="none" strike="noStrike" dirty="0">
                <a:solidFill>
                  <a:schemeClr val="bg1"/>
                </a:solidFill>
                <a:effectLst/>
              </a:rPr>
              <a:t> </a:t>
            </a:r>
            <a:r>
              <a:rPr lang="tr-TR" sz="1100" b="0" i="1" u="none" strike="noStrike" dirty="0" err="1">
                <a:solidFill>
                  <a:schemeClr val="bg1"/>
                </a:solidFill>
                <a:effectLst/>
              </a:rPr>
              <a:t>Imaging</a:t>
            </a:r>
            <a:r>
              <a:rPr lang="tr-TR" sz="1100" b="0" i="1" u="none" strike="noStrike" dirty="0">
                <a:solidFill>
                  <a:schemeClr val="bg1"/>
                </a:solidFill>
                <a:effectLst/>
              </a:rPr>
              <a:t> in </a:t>
            </a:r>
            <a:r>
              <a:rPr lang="tr-TR" sz="1100" b="0" i="1" u="none" strike="noStrike" dirty="0" err="1">
                <a:solidFill>
                  <a:schemeClr val="bg1"/>
                </a:solidFill>
                <a:effectLst/>
              </a:rPr>
              <a:t>Heart</a:t>
            </a:r>
            <a:r>
              <a:rPr lang="tr-TR" sz="1100" b="0" i="1" u="none" strike="noStrike" dirty="0">
                <a:solidFill>
                  <a:schemeClr val="bg1"/>
                </a:solidFill>
                <a:effectLst/>
              </a:rPr>
              <a:t> </a:t>
            </a:r>
            <a:r>
              <a:rPr lang="tr-TR" sz="1100" b="0" i="1" u="none" strike="noStrike" dirty="0" err="1">
                <a:solidFill>
                  <a:schemeClr val="bg1"/>
                </a:solidFill>
                <a:effectLst/>
              </a:rPr>
              <a:t>Failure</a:t>
            </a:r>
            <a:r>
              <a:rPr lang="tr-TR" sz="1100" b="0" i="1" u="none" strike="noStrike" dirty="0">
                <a:solidFill>
                  <a:schemeClr val="bg1"/>
                </a:solidFill>
                <a:effectLst/>
              </a:rPr>
              <a:t>. </a:t>
            </a:r>
          </a:p>
          <a:p>
            <a:r>
              <a:rPr lang="tr-TR" sz="1100" b="0" i="1" u="none" strike="noStrike" dirty="0" err="1">
                <a:solidFill>
                  <a:schemeClr val="bg1"/>
                </a:solidFill>
                <a:effectLst/>
              </a:rPr>
              <a:t>Card</a:t>
            </a:r>
            <a:r>
              <a:rPr lang="tr-TR" sz="1100" b="0" i="1" u="none" strike="noStrike" dirty="0">
                <a:solidFill>
                  <a:schemeClr val="bg1"/>
                </a:solidFill>
                <a:effectLst/>
              </a:rPr>
              <a:t> Fail </a:t>
            </a:r>
            <a:r>
              <a:rPr lang="tr-TR" sz="1100" b="0" i="1" u="none" strike="noStrike" dirty="0" err="1">
                <a:solidFill>
                  <a:schemeClr val="bg1"/>
                </a:solidFill>
                <a:effectLst/>
              </a:rPr>
              <a:t>Rev</a:t>
            </a:r>
            <a:r>
              <a:rPr lang="tr-TR" sz="1100" b="0" i="1" u="none" strike="noStrike" dirty="0">
                <a:solidFill>
                  <a:schemeClr val="bg1"/>
                </a:solidFill>
                <a:effectLst/>
              </a:rPr>
              <a:t>. 2016 Nov;2(2):115-122.  </a:t>
            </a:r>
            <a:r>
              <a:rPr lang="tr-TR" sz="1100" b="0" i="1" u="none" strike="noStrike" dirty="0" err="1">
                <a:solidFill>
                  <a:schemeClr val="bg1"/>
                </a:solidFill>
                <a:effectLst/>
              </a:rPr>
              <a:t>doi</a:t>
            </a:r>
            <a:r>
              <a:rPr lang="tr-TR" sz="1100" b="0" i="1" u="none" strike="noStrike" dirty="0">
                <a:solidFill>
                  <a:schemeClr val="bg1"/>
                </a:solidFill>
                <a:effectLst/>
              </a:rPr>
              <a:t>: 10.15420/cfr.2016.2.2.115.</a:t>
            </a:r>
            <a:endParaRPr lang="tr-TR" sz="1100" i="1" dirty="0">
              <a:solidFill>
                <a:schemeClr val="bg1"/>
              </a:solidFill>
            </a:endParaRPr>
          </a:p>
        </p:txBody>
      </p:sp>
    </p:spTree>
    <p:extLst>
      <p:ext uri="{BB962C8B-B14F-4D97-AF65-F5344CB8AC3E}">
        <p14:creationId xmlns:p14="http://schemas.microsoft.com/office/powerpoint/2010/main" val="4192645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4CE6F90-89A9-028F-634D-5E9B8E18FD03}"/>
              </a:ext>
            </a:extLst>
          </p:cNvPr>
          <p:cNvSpPr/>
          <p:nvPr/>
        </p:nvSpPr>
        <p:spPr>
          <a:xfrm>
            <a:off x="0" y="-79641"/>
            <a:ext cx="12192000" cy="7017304"/>
          </a:xfrm>
          <a:prstGeom prst="rect">
            <a:avLst/>
          </a:prstGeom>
          <a:gradFill flip="none" rotWithShape="1">
            <a:gsLst>
              <a:gs pos="0">
                <a:schemeClr val="bg1">
                  <a:lumMod val="65000"/>
                </a:schemeClr>
              </a:gs>
              <a:gs pos="50000">
                <a:schemeClr val="accent2">
                  <a:lumMod val="86009"/>
                </a:schemeClr>
              </a:gs>
              <a:gs pos="100000">
                <a:srgbClr val="0070C0"/>
              </a:gs>
            </a:gsLst>
            <a:lin ang="270000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hangingPunct="0"/>
            <a:endParaRPr lang="tr-TR" dirty="0">
              <a:solidFill>
                <a:srgbClr val="000000"/>
              </a:solidFill>
              <a:sym typeface="Helvetica"/>
            </a:endParaRPr>
          </a:p>
          <a:p>
            <a:pPr algn="r" hangingPunct="0"/>
            <a:endParaRPr lang="tr-TR" dirty="0">
              <a:solidFill>
                <a:srgbClr val="000000"/>
              </a:solidFill>
              <a:sym typeface="Helvetica"/>
            </a:endParaRPr>
          </a:p>
        </p:txBody>
      </p:sp>
      <p:sp>
        <p:nvSpPr>
          <p:cNvPr id="7" name="Rettangolo con angoli arrotondati 33">
            <a:extLst>
              <a:ext uri="{FF2B5EF4-FFF2-40B4-BE49-F238E27FC236}">
                <a16:creationId xmlns:a16="http://schemas.microsoft.com/office/drawing/2014/main" id="{568405AA-DBF5-7169-914E-4E828004F6F9}"/>
              </a:ext>
            </a:extLst>
          </p:cNvPr>
          <p:cNvSpPr/>
          <p:nvPr/>
        </p:nvSpPr>
        <p:spPr>
          <a:xfrm>
            <a:off x="617764" y="649224"/>
            <a:ext cx="10956472" cy="5559552"/>
          </a:xfrm>
          <a:prstGeom prst="roundRect">
            <a:avLst>
              <a:gd name="adj" fmla="val 28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1" name="Resim 20">
            <a:extLst>
              <a:ext uri="{FF2B5EF4-FFF2-40B4-BE49-F238E27FC236}">
                <a16:creationId xmlns:a16="http://schemas.microsoft.com/office/drawing/2014/main" id="{0696A2EA-FA63-1770-7DF9-A8419FE09182}"/>
              </a:ext>
            </a:extLst>
          </p:cNvPr>
          <p:cNvPicPr>
            <a:picLocks noChangeAspect="1"/>
          </p:cNvPicPr>
          <p:nvPr/>
        </p:nvPicPr>
        <p:blipFill>
          <a:blip r:embed="rId2"/>
          <a:stretch>
            <a:fillRect/>
          </a:stretch>
        </p:blipFill>
        <p:spPr>
          <a:xfrm>
            <a:off x="11371313" y="6121721"/>
            <a:ext cx="767869" cy="736279"/>
          </a:xfrm>
          <a:prstGeom prst="rect">
            <a:avLst/>
          </a:prstGeom>
        </p:spPr>
      </p:pic>
      <p:pic>
        <p:nvPicPr>
          <p:cNvPr id="25" name="Resim 24">
            <a:extLst>
              <a:ext uri="{FF2B5EF4-FFF2-40B4-BE49-F238E27FC236}">
                <a16:creationId xmlns:a16="http://schemas.microsoft.com/office/drawing/2014/main" id="{548314EB-DCEC-3909-3463-318FF43500AA}"/>
              </a:ext>
            </a:extLst>
          </p:cNvPr>
          <p:cNvPicPr>
            <a:picLocks noChangeAspect="1"/>
          </p:cNvPicPr>
          <p:nvPr/>
        </p:nvPicPr>
        <p:blipFill>
          <a:blip r:embed="rId3"/>
          <a:stretch>
            <a:fillRect/>
          </a:stretch>
        </p:blipFill>
        <p:spPr>
          <a:xfrm>
            <a:off x="171843" y="6317481"/>
            <a:ext cx="526603" cy="431814"/>
          </a:xfrm>
          <a:prstGeom prst="rect">
            <a:avLst/>
          </a:prstGeom>
        </p:spPr>
      </p:pic>
      <p:sp>
        <p:nvSpPr>
          <p:cNvPr id="27" name="Metin kutusu 26">
            <a:extLst>
              <a:ext uri="{FF2B5EF4-FFF2-40B4-BE49-F238E27FC236}">
                <a16:creationId xmlns:a16="http://schemas.microsoft.com/office/drawing/2014/main" id="{4FFF19BA-1553-8177-D3AD-3310B6A2A9E4}"/>
              </a:ext>
            </a:extLst>
          </p:cNvPr>
          <p:cNvSpPr txBox="1"/>
          <p:nvPr/>
        </p:nvSpPr>
        <p:spPr>
          <a:xfrm>
            <a:off x="665930" y="6302555"/>
            <a:ext cx="2063385" cy="461665"/>
          </a:xfrm>
          <a:prstGeom prst="rect">
            <a:avLst/>
          </a:prstGeom>
          <a:noFill/>
        </p:spPr>
        <p:txBody>
          <a:bodyPr wrap="none" rtlCol="0">
            <a:spAutoFit/>
          </a:bodyPr>
          <a:lstStyle/>
          <a:p>
            <a:r>
              <a:rPr lang="tr-TR" sz="2400" b="1" dirty="0">
                <a:solidFill>
                  <a:schemeClr val="bg1"/>
                </a:solidFill>
              </a:rPr>
              <a:t>@</a:t>
            </a:r>
            <a:r>
              <a:rPr lang="tr-TR" sz="2400" b="1" dirty="0" err="1">
                <a:solidFill>
                  <a:schemeClr val="bg1"/>
                </a:solidFill>
              </a:rPr>
              <a:t>ANazmiCalik</a:t>
            </a:r>
            <a:endParaRPr lang="tr-TR" sz="2400" b="1" dirty="0">
              <a:solidFill>
                <a:schemeClr val="bg1"/>
              </a:solidFill>
            </a:endParaRPr>
          </a:p>
        </p:txBody>
      </p:sp>
      <p:pic>
        <p:nvPicPr>
          <p:cNvPr id="30" name="Resim 29">
            <a:extLst>
              <a:ext uri="{FF2B5EF4-FFF2-40B4-BE49-F238E27FC236}">
                <a16:creationId xmlns:a16="http://schemas.microsoft.com/office/drawing/2014/main" id="{CC6CBD9E-085D-A8C0-C4AE-B5B3056698B9}"/>
              </a:ext>
            </a:extLst>
          </p:cNvPr>
          <p:cNvPicPr>
            <a:picLocks noChangeAspect="1"/>
          </p:cNvPicPr>
          <p:nvPr/>
        </p:nvPicPr>
        <p:blipFill>
          <a:blip r:embed="rId4"/>
          <a:stretch>
            <a:fillRect/>
          </a:stretch>
        </p:blipFill>
        <p:spPr>
          <a:xfrm>
            <a:off x="0" y="-69936"/>
            <a:ext cx="1792351" cy="719159"/>
          </a:xfrm>
          <a:prstGeom prst="rect">
            <a:avLst/>
          </a:prstGeom>
        </p:spPr>
      </p:pic>
      <p:sp>
        <p:nvSpPr>
          <p:cNvPr id="10" name="Titel 1">
            <a:extLst>
              <a:ext uri="{FF2B5EF4-FFF2-40B4-BE49-F238E27FC236}">
                <a16:creationId xmlns:a16="http://schemas.microsoft.com/office/drawing/2014/main" id="{C8506DA3-4EDB-9C46-2772-28968DDC4A19}"/>
              </a:ext>
            </a:extLst>
          </p:cNvPr>
          <p:cNvSpPr txBox="1">
            <a:spLocks/>
          </p:cNvSpPr>
          <p:nvPr/>
        </p:nvSpPr>
        <p:spPr>
          <a:xfrm>
            <a:off x="1925387" y="-79641"/>
            <a:ext cx="8341226" cy="7288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37" tIns="91437" rIns="91437" bIns="91437" anchor="ctr">
            <a:noAutofit/>
          </a:bodyPr>
          <a:lstStyle>
            <a:lvl1pPr marL="0" marR="0" indent="0" algn="l" defTabSz="1499616" rtl="0" latinLnBrk="0">
              <a:lnSpc>
                <a:spcPct val="90000"/>
              </a:lnSpc>
              <a:spcBef>
                <a:spcPts val="0"/>
              </a:spcBef>
              <a:spcAft>
                <a:spcPts val="0"/>
              </a:spcAft>
              <a:buClrTx/>
              <a:buSzTx/>
              <a:buFontTx/>
              <a:buNone/>
              <a:tabLst/>
              <a:defRPr sz="7215" b="1" i="0" u="none" strike="noStrike" cap="none" spc="0" baseline="0">
                <a:solidFill>
                  <a:srgbClr val="000000"/>
                </a:solidFill>
                <a:uFillTx/>
                <a:latin typeface="+mj-lt"/>
                <a:ea typeface="+mj-ea"/>
                <a:cs typeface="+mj-cs"/>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marL="0" marR="0" lvl="0" indent="0" algn="ctr" defTabSz="1499616" rtl="0" eaLnBrk="1" fontAlgn="auto" latinLnBrk="0" hangingPunct="1">
              <a:lnSpc>
                <a:spcPct val="12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FFFFFF"/>
                </a:solidFill>
                <a:effectLst/>
                <a:uLnTx/>
                <a:uFillTx/>
                <a:latin typeface="Calibri"/>
                <a:cs typeface="Calibri"/>
                <a:sym typeface="Calibri"/>
              </a:rPr>
              <a:t>2) Assessment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of</a:t>
            </a:r>
            <a:r>
              <a:rPr kumimoji="0" lang="de-DE" sz="4000" b="1" i="0" u="none" strike="noStrike" kern="0" cap="none" spc="0" normalizeH="0" baseline="0" noProof="0" dirty="0">
                <a:ln>
                  <a:noFill/>
                </a:ln>
                <a:solidFill>
                  <a:srgbClr val="FFFFFF"/>
                </a:solidFill>
                <a:effectLst/>
                <a:uLnTx/>
                <a:uFillTx/>
                <a:latin typeface="Calibri"/>
                <a:cs typeface="Calibri"/>
                <a:sym typeface="Calibri"/>
              </a:rPr>
              <a:t> </a:t>
            </a:r>
            <a:r>
              <a:rPr kumimoji="0" lang="de-DE" sz="4000" b="1" i="0" u="none" strike="noStrike" kern="0" cap="none" spc="0" normalizeH="0" baseline="0" noProof="0" dirty="0" err="1">
                <a:ln>
                  <a:noFill/>
                </a:ln>
                <a:solidFill>
                  <a:srgbClr val="FFFFFF"/>
                </a:solidFill>
                <a:effectLst/>
                <a:uLnTx/>
                <a:uFillTx/>
                <a:latin typeface="Calibri"/>
                <a:cs typeface="Calibri"/>
                <a:sym typeface="Calibri"/>
              </a:rPr>
              <a:t>aetiology</a:t>
            </a:r>
            <a:endParaRPr kumimoji="0" lang="de-DE" sz="40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 name="Resim 1">
            <a:extLst>
              <a:ext uri="{FF2B5EF4-FFF2-40B4-BE49-F238E27FC236}">
                <a16:creationId xmlns:a16="http://schemas.microsoft.com/office/drawing/2014/main" id="{6ED7226C-F3E3-3E3A-DED7-8CAFAD55A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30" y="756935"/>
            <a:ext cx="5430070" cy="4178300"/>
          </a:xfrm>
          <a:prstGeom prst="rect">
            <a:avLst/>
          </a:prstGeom>
        </p:spPr>
      </p:pic>
      <p:pic>
        <p:nvPicPr>
          <p:cNvPr id="8" name="Resim 7">
            <a:extLst>
              <a:ext uri="{FF2B5EF4-FFF2-40B4-BE49-F238E27FC236}">
                <a16:creationId xmlns:a16="http://schemas.microsoft.com/office/drawing/2014/main" id="{A0126A8A-C561-DFC1-2A4C-306A173240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5100" y="699261"/>
            <a:ext cx="5080036" cy="5342797"/>
          </a:xfrm>
          <a:prstGeom prst="rect">
            <a:avLst/>
          </a:prstGeom>
        </p:spPr>
      </p:pic>
      <p:sp>
        <p:nvSpPr>
          <p:cNvPr id="9" name="Metin kutusu 8">
            <a:extLst>
              <a:ext uri="{FF2B5EF4-FFF2-40B4-BE49-F238E27FC236}">
                <a16:creationId xmlns:a16="http://schemas.microsoft.com/office/drawing/2014/main" id="{3A0BD2B2-D271-5BEE-F1F6-84EA87B2A2DD}"/>
              </a:ext>
            </a:extLst>
          </p:cNvPr>
          <p:cNvSpPr txBox="1"/>
          <p:nvPr/>
        </p:nvSpPr>
        <p:spPr>
          <a:xfrm>
            <a:off x="4896464" y="6331164"/>
            <a:ext cx="6474849" cy="430887"/>
          </a:xfrm>
          <a:prstGeom prst="rect">
            <a:avLst/>
          </a:prstGeom>
          <a:noFill/>
        </p:spPr>
        <p:txBody>
          <a:bodyPr wrap="none" rtlCol="0">
            <a:spAutoFit/>
          </a:bodyPr>
          <a:lstStyle/>
          <a:p>
            <a:r>
              <a:rPr lang="tr-TR" sz="1100" b="0" i="1" u="none" strike="noStrike" dirty="0" err="1">
                <a:solidFill>
                  <a:schemeClr val="bg1"/>
                </a:solidFill>
                <a:effectLst/>
              </a:rPr>
              <a:t>Peterzan</a:t>
            </a:r>
            <a:r>
              <a:rPr lang="tr-TR" sz="1100" b="0" i="1" u="none" strike="noStrike" dirty="0">
                <a:solidFill>
                  <a:schemeClr val="bg1"/>
                </a:solidFill>
                <a:effectLst/>
              </a:rPr>
              <a:t> MA, </a:t>
            </a:r>
            <a:r>
              <a:rPr lang="tr-TR" sz="1100" b="0" i="1" u="none" strike="noStrike" dirty="0" err="1">
                <a:solidFill>
                  <a:schemeClr val="bg1"/>
                </a:solidFill>
                <a:effectLst/>
              </a:rPr>
              <a:t>Rider</a:t>
            </a:r>
            <a:r>
              <a:rPr lang="tr-TR" sz="1100" b="0" i="1" u="none" strike="noStrike" dirty="0">
                <a:solidFill>
                  <a:schemeClr val="bg1"/>
                </a:solidFill>
                <a:effectLst/>
              </a:rPr>
              <a:t> OJ, </a:t>
            </a:r>
            <a:r>
              <a:rPr lang="tr-TR" sz="1100" b="0" i="1" u="none" strike="noStrike" dirty="0" err="1">
                <a:solidFill>
                  <a:schemeClr val="bg1"/>
                </a:solidFill>
                <a:effectLst/>
              </a:rPr>
              <a:t>Anderson</a:t>
            </a:r>
            <a:r>
              <a:rPr lang="tr-TR" sz="1100" b="0" i="1" u="none" strike="noStrike" dirty="0">
                <a:solidFill>
                  <a:schemeClr val="bg1"/>
                </a:solidFill>
                <a:effectLst/>
              </a:rPr>
              <a:t> LJ. </a:t>
            </a:r>
            <a:r>
              <a:rPr lang="tr-TR" sz="1100" b="0" i="1" u="none" strike="noStrike" dirty="0" err="1">
                <a:solidFill>
                  <a:schemeClr val="bg1"/>
                </a:solidFill>
                <a:effectLst/>
              </a:rPr>
              <a:t>The</a:t>
            </a:r>
            <a:r>
              <a:rPr lang="tr-TR" sz="1100" b="0" i="1" u="none" strike="noStrike" dirty="0">
                <a:solidFill>
                  <a:schemeClr val="bg1"/>
                </a:solidFill>
                <a:effectLst/>
              </a:rPr>
              <a:t> Role of </a:t>
            </a:r>
            <a:r>
              <a:rPr lang="tr-TR" sz="1100" b="0" i="1" u="none" strike="noStrike" dirty="0" err="1">
                <a:solidFill>
                  <a:schemeClr val="bg1"/>
                </a:solidFill>
                <a:effectLst/>
              </a:rPr>
              <a:t>Cardiovascular</a:t>
            </a:r>
            <a:r>
              <a:rPr lang="tr-TR" sz="1100" b="0" i="1" u="none" strike="noStrike" dirty="0">
                <a:solidFill>
                  <a:schemeClr val="bg1"/>
                </a:solidFill>
                <a:effectLst/>
              </a:rPr>
              <a:t> </a:t>
            </a:r>
            <a:r>
              <a:rPr lang="tr-TR" sz="1100" b="0" i="1" u="none" strike="noStrike" dirty="0" err="1">
                <a:solidFill>
                  <a:schemeClr val="bg1"/>
                </a:solidFill>
                <a:effectLst/>
              </a:rPr>
              <a:t>Magnetic</a:t>
            </a:r>
            <a:r>
              <a:rPr lang="tr-TR" sz="1100" b="0" i="1" u="none" strike="noStrike" dirty="0">
                <a:solidFill>
                  <a:schemeClr val="bg1"/>
                </a:solidFill>
                <a:effectLst/>
              </a:rPr>
              <a:t> </a:t>
            </a:r>
            <a:r>
              <a:rPr lang="tr-TR" sz="1100" b="0" i="1" u="none" strike="noStrike" dirty="0" err="1">
                <a:solidFill>
                  <a:schemeClr val="bg1"/>
                </a:solidFill>
                <a:effectLst/>
              </a:rPr>
              <a:t>Resonance</a:t>
            </a:r>
            <a:r>
              <a:rPr lang="tr-TR" sz="1100" b="0" i="1" u="none" strike="noStrike" dirty="0">
                <a:solidFill>
                  <a:schemeClr val="bg1"/>
                </a:solidFill>
                <a:effectLst/>
              </a:rPr>
              <a:t> </a:t>
            </a:r>
            <a:r>
              <a:rPr lang="tr-TR" sz="1100" b="0" i="1" u="none" strike="noStrike" dirty="0" err="1">
                <a:solidFill>
                  <a:schemeClr val="bg1"/>
                </a:solidFill>
                <a:effectLst/>
              </a:rPr>
              <a:t>Imaging</a:t>
            </a:r>
            <a:r>
              <a:rPr lang="tr-TR" sz="1100" b="0" i="1" u="none" strike="noStrike" dirty="0">
                <a:solidFill>
                  <a:schemeClr val="bg1"/>
                </a:solidFill>
                <a:effectLst/>
              </a:rPr>
              <a:t> in </a:t>
            </a:r>
            <a:r>
              <a:rPr lang="tr-TR" sz="1100" b="0" i="1" u="none" strike="noStrike" dirty="0" err="1">
                <a:solidFill>
                  <a:schemeClr val="bg1"/>
                </a:solidFill>
                <a:effectLst/>
              </a:rPr>
              <a:t>Heart</a:t>
            </a:r>
            <a:r>
              <a:rPr lang="tr-TR" sz="1100" b="0" i="1" u="none" strike="noStrike" dirty="0">
                <a:solidFill>
                  <a:schemeClr val="bg1"/>
                </a:solidFill>
                <a:effectLst/>
              </a:rPr>
              <a:t> </a:t>
            </a:r>
            <a:r>
              <a:rPr lang="tr-TR" sz="1100" b="0" i="1" u="none" strike="noStrike" dirty="0" err="1">
                <a:solidFill>
                  <a:schemeClr val="bg1"/>
                </a:solidFill>
                <a:effectLst/>
              </a:rPr>
              <a:t>Failure</a:t>
            </a:r>
            <a:r>
              <a:rPr lang="tr-TR" sz="1100" b="0" i="1" u="none" strike="noStrike" dirty="0">
                <a:solidFill>
                  <a:schemeClr val="bg1"/>
                </a:solidFill>
                <a:effectLst/>
              </a:rPr>
              <a:t>. </a:t>
            </a:r>
          </a:p>
          <a:p>
            <a:r>
              <a:rPr lang="tr-TR" sz="1100" b="0" i="1" u="none" strike="noStrike" dirty="0" err="1">
                <a:solidFill>
                  <a:schemeClr val="bg1"/>
                </a:solidFill>
                <a:effectLst/>
              </a:rPr>
              <a:t>Card</a:t>
            </a:r>
            <a:r>
              <a:rPr lang="tr-TR" sz="1100" b="0" i="1" u="none" strike="noStrike" dirty="0">
                <a:solidFill>
                  <a:schemeClr val="bg1"/>
                </a:solidFill>
                <a:effectLst/>
              </a:rPr>
              <a:t> Fail </a:t>
            </a:r>
            <a:r>
              <a:rPr lang="tr-TR" sz="1100" b="0" i="1" u="none" strike="noStrike" dirty="0" err="1">
                <a:solidFill>
                  <a:schemeClr val="bg1"/>
                </a:solidFill>
                <a:effectLst/>
              </a:rPr>
              <a:t>Rev</a:t>
            </a:r>
            <a:r>
              <a:rPr lang="tr-TR" sz="1100" b="0" i="1" u="none" strike="noStrike" dirty="0">
                <a:solidFill>
                  <a:schemeClr val="bg1"/>
                </a:solidFill>
                <a:effectLst/>
              </a:rPr>
              <a:t>. 2016 Nov;2(2):115-122.  </a:t>
            </a:r>
            <a:r>
              <a:rPr lang="tr-TR" sz="1100" b="0" i="1" u="none" strike="noStrike" dirty="0" err="1">
                <a:solidFill>
                  <a:schemeClr val="bg1"/>
                </a:solidFill>
                <a:effectLst/>
              </a:rPr>
              <a:t>doi</a:t>
            </a:r>
            <a:r>
              <a:rPr lang="tr-TR" sz="1100" b="0" i="1" u="none" strike="noStrike" dirty="0">
                <a:solidFill>
                  <a:schemeClr val="bg1"/>
                </a:solidFill>
                <a:effectLst/>
              </a:rPr>
              <a:t>: 10.15420/cfr.2016.2.2.115.</a:t>
            </a:r>
            <a:endParaRPr lang="tr-TR" sz="1100" i="1" dirty="0">
              <a:solidFill>
                <a:schemeClr val="bg1"/>
              </a:solidFill>
            </a:endParaRPr>
          </a:p>
        </p:txBody>
      </p:sp>
    </p:spTree>
    <p:extLst>
      <p:ext uri="{BB962C8B-B14F-4D97-AF65-F5344CB8AC3E}">
        <p14:creationId xmlns:p14="http://schemas.microsoft.com/office/powerpoint/2010/main" val="33172850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1512</TotalTime>
  <Words>1779</Words>
  <Application>Microsoft Macintosh PowerPoint</Application>
  <PresentationFormat>Geniş ekran</PresentationFormat>
  <Paragraphs>1209</Paragraphs>
  <Slides>43</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43</vt:i4>
      </vt:variant>
    </vt:vector>
  </HeadingPairs>
  <TitlesOfParts>
    <vt:vector size="49" baseType="lpstr">
      <vt:lpstr>Arial</vt:lpstr>
      <vt:lpstr>BlinkMacSystemFont</vt:lpstr>
      <vt:lpstr>Calibri</vt:lpstr>
      <vt:lpstr>Calibri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Ali Nazmi Calik MD</dc:creator>
  <cp:lastModifiedBy>Ali Nazmi Calik MD</cp:lastModifiedBy>
  <cp:revision>247</cp:revision>
  <dcterms:created xsi:type="dcterms:W3CDTF">2022-12-10T09:52:29Z</dcterms:created>
  <dcterms:modified xsi:type="dcterms:W3CDTF">2022-12-11T12:03:26Z</dcterms:modified>
</cp:coreProperties>
</file>